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3"/>
    <p:sldMasterId id="2147483664" r:id="rId4"/>
    <p:sldMasterId id="2147483676" r:id="rId5"/>
    <p:sldMasterId id="2147483688" r:id="rId6"/>
  </p:sldMasterIdLst>
  <p:notesMasterIdLst>
    <p:notesMasterId r:id="rId8"/>
  </p:notesMasterIdLst>
  <p:sldIdLst>
    <p:sldId id="295" r:id="rId7"/>
    <p:sldId id="277" r:id="rId9"/>
    <p:sldId id="263" r:id="rId10"/>
    <p:sldId id="288" r:id="rId11"/>
    <p:sldId id="264" r:id="rId12"/>
    <p:sldId id="363" r:id="rId13"/>
    <p:sldId id="362" r:id="rId14"/>
    <p:sldId id="367" r:id="rId15"/>
    <p:sldId id="368" r:id="rId16"/>
    <p:sldId id="350" r:id="rId17"/>
    <p:sldId id="364" r:id="rId18"/>
    <p:sldId id="369" r:id="rId19"/>
    <p:sldId id="370" r:id="rId20"/>
    <p:sldId id="365" r:id="rId21"/>
    <p:sldId id="371" r:id="rId22"/>
    <p:sldId id="372" r:id="rId23"/>
    <p:sldId id="366" r:id="rId24"/>
    <p:sldId id="349" r:id="rId25"/>
    <p:sldId id="344" r:id="rId26"/>
  </p:sldIdLst>
  <p:sldSz cx="12192000" cy="6858000"/>
  <p:notesSz cx="6858000" cy="9144000"/>
  <p:embeddedFontLst>
    <p:embeddedFont>
      <p:font typeface="SimSun" panose="02010600030101010101" pitchFamily="2" charset="-122"/>
      <p:regular r:id="rId30"/>
    </p:embeddedFont>
    <p:embeddedFont>
      <p:font typeface="Microsoft YaHei" panose="020B0503020204020204" pitchFamily="34" charset="-122"/>
      <p:regular r:id="rId31"/>
    </p:embeddedFont>
    <p:embeddedFont>
      <p:font typeface="Calibri" panose="020F0502020204030204" charset="0"/>
      <p:regular r:id="rId32"/>
      <p:bold r:id="rId33"/>
      <p:italic r:id="rId34"/>
      <p:boldItalic r:id="rId35"/>
    </p:embeddedFont>
    <p:embeddedFont>
      <p:font typeface="等线" panose="02010600030101010101" charset="-122"/>
      <p:regular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5137"/>
    <a:srgbClr val="FFFFFF"/>
    <a:srgbClr val="2C2E32"/>
    <a:srgbClr val="F0F0F0"/>
    <a:srgbClr val="6E7072"/>
    <a:srgbClr val="46484C"/>
    <a:srgbClr val="B4B4B4"/>
    <a:srgbClr val="F1F1F1"/>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4660"/>
  </p:normalViewPr>
  <p:slideViewPr>
    <p:cSldViewPr snapToGrid="0" showGuides="1">
      <p:cViewPr>
        <p:scale>
          <a:sx n="75" d="100"/>
          <a:sy n="75" d="100"/>
        </p:scale>
        <p:origin x="-734" y="-341"/>
      </p:cViewPr>
      <p:guideLst>
        <p:guide orient="horz" pos="2160"/>
        <p:guide pos="380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gs" Target="tags/tag9.xml"/><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5.xml"/><Relationship Id="rId12" Type="http://schemas.openxmlformats.org/officeDocument/2006/relationships/image" Target="../media/image4.jpeg"/><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1" name="9Slide.vn - 2019"/>
          <p:cNvSpPr txBox="1"/>
          <p:nvPr userDrawn="1"/>
        </p:nvSpPr>
        <p:spPr>
          <a:xfrm>
            <a:off x="0" y="-1604665"/>
            <a:ext cx="12192000" cy="461665"/>
          </a:xfrm>
          <a:prstGeom prst="rect">
            <a:avLst/>
          </a:prstGeom>
          <a:noFill/>
        </p:spPr>
        <p:txBody>
          <a:bodyPr vert="horz" rtlCol="0">
            <a:spAutoFit/>
          </a:bodyPr>
          <a:lstStyle/>
          <a:p>
            <a:pPr algn="ctr"/>
            <a:r>
              <a:rPr lang="vi-VN" sz="2400">
                <a:solidFill>
                  <a:srgbClr val="CFCFCF"/>
                </a:solidFill>
              </a:rPr>
              <a:t>www.9slide.vn</a:t>
            </a:r>
            <a:endParaRPr lang="vi-VN" sz="2400">
              <a:solidFill>
                <a:srgbClr val="CFCFCF"/>
              </a:solidFill>
            </a:endParaRPr>
          </a:p>
        </p:txBody>
      </p:sp>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9Slide.vn - 2019"/>
          <p:cNvSpPr txBox="1"/>
          <p:nvPr userDrawn="1"/>
        </p:nvSpPr>
        <p:spPr>
          <a:xfrm>
            <a:off x="0" y="-1604665"/>
            <a:ext cx="12192000" cy="461665"/>
          </a:xfrm>
          <a:prstGeom prst="rect">
            <a:avLst/>
          </a:prstGeom>
          <a:noFill/>
        </p:spPr>
        <p:txBody>
          <a:bodyPr vert="horz" rtlCol="0">
            <a:spAutoFit/>
          </a:bodyPr>
          <a:p>
            <a:pPr algn="ctr"/>
            <a:r>
              <a:rPr lang="vi-VN" sz="2400">
                <a:solidFill>
                  <a:srgbClr val="CFCFCF"/>
                </a:solidFill>
              </a:rPr>
              <a:t>www.9slide.vn</a:t>
            </a:r>
            <a:endParaRPr lang="vi-VN" sz="2400">
              <a:solidFill>
                <a:srgbClr val="CFCFCF"/>
              </a:solidFill>
            </a:endParaRPr>
          </a:p>
        </p:txBody>
      </p:sp>
      <p:sp>
        <p:nvSpPr>
          <p:cNvPr id="5" name="文本框 1"/>
          <p:cNvSpPr txBox="1"/>
          <p:nvPr userDrawn="1"/>
        </p:nvSpPr>
        <p:spPr>
          <a:xfrm>
            <a:off x="4318000" y="2971800"/>
            <a:ext cx="3556000" cy="229870"/>
          </a:xfrm>
          <a:prstGeom prst="rect">
            <a:avLst/>
          </a:prstGeom>
          <a:noFill/>
        </p:spPr>
        <p:txBody>
          <a:bodyPr wrap="square" rtlCol="0">
            <a:spAutoFit/>
          </a:bodyPr>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Tree>
  </p:cSld>
  <p:clrMap bg1="dk2" tx1="lt1" bg2="dk1"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9Slide.vn - 2019"/>
          <p:cNvSpPr txBox="1"/>
          <p:nvPr userDrawn="1"/>
        </p:nvSpPr>
        <p:spPr>
          <a:xfrm>
            <a:off x="0" y="-1604665"/>
            <a:ext cx="12192000" cy="461665"/>
          </a:xfrm>
          <a:prstGeom prst="rect">
            <a:avLst/>
          </a:prstGeom>
          <a:noFill/>
        </p:spPr>
        <p:txBody>
          <a:bodyPr vert="horz" rtlCol="0">
            <a:spAutoFit/>
          </a:bodyPr>
          <a:p>
            <a:pPr algn="ctr"/>
            <a:r>
              <a:rPr lang="vi-VN" sz="2400">
                <a:solidFill>
                  <a:srgbClr val="CFCFCF"/>
                </a:solidFill>
              </a:rPr>
              <a:t>www.9slide.vn</a:t>
            </a:r>
            <a:endParaRPr lang="vi-VN" sz="2400">
              <a:solidFill>
                <a:srgbClr val="CFCFCF"/>
              </a:solidFill>
            </a:endParaRPr>
          </a:p>
        </p:txBody>
      </p:sp>
      <p:sp>
        <p:nvSpPr>
          <p:cNvPr id="2" name="文本框 1"/>
          <p:cNvSpPr txBox="1"/>
          <p:nvPr userDrawn="1"/>
        </p:nvSpPr>
        <p:spPr>
          <a:xfrm>
            <a:off x="4318000" y="2971800"/>
            <a:ext cx="3556000" cy="229870"/>
          </a:xfrm>
          <a:prstGeom prst="rect">
            <a:avLst/>
          </a:prstGeom>
          <a:noFill/>
        </p:spPr>
        <p:txBody>
          <a:bodyPr wrap="square" rtlCol="0">
            <a:spAutoFit/>
          </a:bodyPr>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9Slide.vn - 2019"/>
          <p:cNvSpPr txBox="1"/>
          <p:nvPr userDrawn="1"/>
        </p:nvSpPr>
        <p:spPr>
          <a:xfrm>
            <a:off x="0" y="-1604665"/>
            <a:ext cx="12192000" cy="461665"/>
          </a:xfrm>
          <a:prstGeom prst="rect">
            <a:avLst/>
          </a:prstGeom>
          <a:noFill/>
        </p:spPr>
        <p:txBody>
          <a:bodyPr vert="horz" rtlCol="0">
            <a:spAutoFit/>
          </a:bodyPr>
          <a:p>
            <a:pPr algn="ctr"/>
            <a:r>
              <a:rPr lang="vi-VN" sz="2400">
                <a:solidFill>
                  <a:srgbClr val="CFCFCF"/>
                </a:solidFill>
              </a:rPr>
              <a:t>www.9slide.vn</a:t>
            </a:r>
            <a:endParaRPr lang="vi-VN" sz="2400">
              <a:solidFill>
                <a:srgbClr val="CFCFCF"/>
              </a:solidFill>
            </a:endParaRPr>
          </a:p>
        </p:txBody>
      </p:sp>
      <p:sp>
        <p:nvSpPr>
          <p:cNvPr id="2" name="文本框 1"/>
          <p:cNvSpPr txBox="1"/>
          <p:nvPr userDrawn="1"/>
        </p:nvSpPr>
        <p:spPr>
          <a:xfrm>
            <a:off x="4318000" y="2971800"/>
            <a:ext cx="3556000" cy="229870"/>
          </a:xfrm>
          <a:prstGeom prst="rect">
            <a:avLst/>
          </a:prstGeom>
          <a:noFill/>
        </p:spPr>
        <p:txBody>
          <a:bodyPr wrap="square" rtlCol="0">
            <a:spAutoFit/>
          </a:bodyPr>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9Slide.vn - 2019"/>
          <p:cNvSpPr txBox="1"/>
          <p:nvPr userDrawn="1"/>
        </p:nvSpPr>
        <p:spPr>
          <a:xfrm>
            <a:off x="0" y="-1604665"/>
            <a:ext cx="12192000" cy="461665"/>
          </a:xfrm>
          <a:prstGeom prst="rect">
            <a:avLst/>
          </a:prstGeom>
          <a:noFill/>
        </p:spPr>
        <p:txBody>
          <a:bodyPr vert="horz" rtlCol="0">
            <a:spAutoFit/>
          </a:bodyPr>
          <a:p>
            <a:pPr algn="ctr"/>
            <a:r>
              <a:rPr lang="vi-VN" sz="2400">
                <a:solidFill>
                  <a:srgbClr val="CFCFCF"/>
                </a:solidFill>
              </a:rPr>
              <a:t>www.9slide.vn</a:t>
            </a:r>
            <a:endParaRPr lang="vi-VN" sz="2400">
              <a:solidFill>
                <a:srgbClr val="CFCFCF"/>
              </a:solidFill>
            </a:endParaRPr>
          </a:p>
        </p:txBody>
      </p:sp>
      <p:sp>
        <p:nvSpPr>
          <p:cNvPr id="2" name="文本框 1"/>
          <p:cNvSpPr txBox="1"/>
          <p:nvPr userDrawn="1"/>
        </p:nvSpPr>
        <p:spPr>
          <a:xfrm>
            <a:off x="4318000" y="2971800"/>
            <a:ext cx="3556000" cy="229870"/>
          </a:xfrm>
          <a:prstGeom prst="rect">
            <a:avLst/>
          </a:prstGeom>
          <a:noFill/>
        </p:spPr>
        <p:txBody>
          <a:bodyPr wrap="square" rtlCol="0">
            <a:spAutoFit/>
          </a:bodyPr>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endParaRP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endPar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tags" Target="../tags/tag2.xml"/><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4"/>
          <p:cNvSpPr/>
          <p:nvPr/>
        </p:nvSpPr>
        <p:spPr>
          <a:xfrm>
            <a:off x="10977748" y="5672962"/>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8"/>
          <p:cNvSpPr>
            <a:spLocks noChangeAspect="1"/>
          </p:cNvSpPr>
          <p:nvPr>
            <p:custDataLst>
              <p:tags r:id="rId1"/>
            </p:custDataLst>
          </p:nvPr>
        </p:nvSpPr>
        <p:spPr>
          <a:xfrm>
            <a:off x="0" y="0"/>
            <a:ext cx="6704217" cy="66941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flipH="1" flipV="1">
            <a:off x="-906596" y="36515"/>
            <a:ext cx="13284820" cy="7687236"/>
          </a:xfrm>
          <a:custGeom>
            <a:avLst/>
            <a:gdLst>
              <a:gd name="connsiteX0" fmla="*/ 4880836 w 11749195"/>
              <a:gd name="connsiteY0" fmla="*/ 6858000 h 6858000"/>
              <a:gd name="connsiteX1" fmla="*/ 0 w 11749195"/>
              <a:gd name="connsiteY1" fmla="*/ 6858000 h 6858000"/>
              <a:gd name="connsiteX2" fmla="*/ 0 w 11749195"/>
              <a:gd name="connsiteY2" fmla="*/ 0 h 6858000"/>
              <a:gd name="connsiteX3" fmla="*/ 11749195 w 11749195"/>
              <a:gd name="connsiteY3" fmla="*/ 0 h 6858000"/>
            </a:gdLst>
            <a:ahLst/>
            <a:cxnLst>
              <a:cxn ang="0">
                <a:pos x="connsiteX0" y="connsiteY0"/>
              </a:cxn>
              <a:cxn ang="0">
                <a:pos x="connsiteX1" y="connsiteY1"/>
              </a:cxn>
              <a:cxn ang="0">
                <a:pos x="connsiteX2" y="connsiteY2"/>
              </a:cxn>
              <a:cxn ang="0">
                <a:pos x="connsiteX3" y="connsiteY3"/>
              </a:cxn>
            </a:cxnLst>
            <a:rect l="l" t="t" r="r" b="b"/>
            <a:pathLst>
              <a:path w="11749195" h="6858000">
                <a:moveTo>
                  <a:pt x="4880836" y="6858000"/>
                </a:moveTo>
                <a:lnTo>
                  <a:pt x="0" y="6858000"/>
                </a:lnTo>
                <a:lnTo>
                  <a:pt x="0" y="0"/>
                </a:lnTo>
                <a:lnTo>
                  <a:pt x="11749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平行四边形 2"/>
          <p:cNvSpPr/>
          <p:nvPr/>
        </p:nvSpPr>
        <p:spPr>
          <a:xfrm>
            <a:off x="4236079" y="813870"/>
            <a:ext cx="1756372" cy="1493822"/>
          </a:xfrm>
          <a:prstGeom prst="parallelogram">
            <a:avLst>
              <a:gd name="adj" fmla="val 100151"/>
            </a:avLst>
          </a:prstGeom>
          <a:solidFill>
            <a:srgbClr val="2C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1702052" y="4571999"/>
            <a:ext cx="1457608" cy="1240325"/>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10067952" y="235390"/>
            <a:ext cx="1882622" cy="160772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9"/>
          <p:cNvSpPr/>
          <p:nvPr/>
        </p:nvSpPr>
        <p:spPr>
          <a:xfrm flipH="1" flipV="1">
            <a:off x="10566399" y="5240628"/>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flipH="1">
            <a:off x="10433812" y="982189"/>
            <a:ext cx="1098392" cy="109673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19522" y="5672962"/>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958830" y="6049313"/>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466816" y="4335323"/>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5" name="直接连接符 24"/>
          <p:cNvCxnSpPr/>
          <p:nvPr/>
        </p:nvCxnSpPr>
        <p:spPr>
          <a:xfrm flipH="1">
            <a:off x="2692888" y="1443030"/>
            <a:ext cx="1953378" cy="19504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54426" y="3428999"/>
            <a:ext cx="11980480" cy="1198880"/>
          </a:xfrm>
          <a:prstGeom prst="rect">
            <a:avLst/>
          </a:prstGeom>
          <a:noFill/>
        </p:spPr>
        <p:txBody>
          <a:bodyPr wrap="square" rtlCol="0">
            <a:spAutoFit/>
            <a:scene3d>
              <a:camera prst="orthographicFront"/>
              <a:lightRig rig="threePt" dir="t"/>
            </a:scene3d>
            <a:sp3d contourW="12700"/>
          </a:bodyPr>
          <a:lstStyle/>
          <a:p>
            <a:pPr algn="r"/>
            <a:r>
              <a:rPr lang="en-US" sz="7200" b="1" dirty="0">
                <a:solidFill>
                  <a:schemeClr val="bg1"/>
                </a:solidFill>
                <a:cs typeface="+mn-ea"/>
                <a:sym typeface="+mn-lt"/>
              </a:rPr>
              <a:t>WEB BÁN SÁCH </a:t>
            </a:r>
            <a:endParaRPr lang="en-US" sz="7200" b="1" dirty="0">
              <a:solidFill>
                <a:schemeClr val="bg1"/>
              </a:solidFill>
              <a:cs typeface="+mn-ea"/>
              <a:sym typeface="+mn-lt"/>
            </a:endParaRPr>
          </a:p>
        </p:txBody>
      </p:sp>
      <p:sp>
        <p:nvSpPr>
          <p:cNvPr id="28" name="文本框 27"/>
          <p:cNvSpPr txBox="1"/>
          <p:nvPr/>
        </p:nvSpPr>
        <p:spPr>
          <a:xfrm>
            <a:off x="8246654" y="2240082"/>
            <a:ext cx="3560141" cy="646331"/>
          </a:xfrm>
          <a:prstGeom prst="rect">
            <a:avLst/>
          </a:prstGeom>
          <a:noFill/>
        </p:spPr>
        <p:txBody>
          <a:bodyPr wrap="none" rtlCol="0">
            <a:spAutoFit/>
            <a:scene3d>
              <a:camera prst="orthographicFront"/>
              <a:lightRig rig="threePt" dir="t"/>
            </a:scene3d>
            <a:sp3d contourW="12700"/>
          </a:bodyPr>
          <a:lstStyle/>
          <a:p>
            <a:pPr algn="r"/>
            <a:r>
              <a:rPr lang="vi-VN" altLang="zh-CN" sz="3600" dirty="0" smtClean="0">
                <a:solidFill>
                  <a:schemeClr val="bg1"/>
                </a:solidFill>
                <a:cs typeface="+mn-ea"/>
                <a:sym typeface="+mn-lt"/>
              </a:rPr>
              <a:t>BÁO CÁO CUỐI KỲ</a:t>
            </a:r>
            <a:endParaRPr lang="vi-VN" altLang="zh-CN" sz="3600" dirty="0" smtClean="0">
              <a:solidFill>
                <a:schemeClr val="bg1"/>
              </a:solidFill>
              <a:cs typeface="+mn-ea"/>
              <a:sym typeface="+mn-lt"/>
            </a:endParaRPr>
          </a:p>
        </p:txBody>
      </p:sp>
      <p:sp>
        <p:nvSpPr>
          <p:cNvPr id="43" name="平行四边形 42"/>
          <p:cNvSpPr/>
          <p:nvPr/>
        </p:nvSpPr>
        <p:spPr>
          <a:xfrm>
            <a:off x="5577231" y="3460164"/>
            <a:ext cx="913728" cy="34571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p:cNvPicPr/>
          <p:nvPr/>
        </p:nvPicPr>
        <p:blipFill>
          <a:blip r:embed="rId2"/>
          <a:stretch>
            <a:fillRect/>
          </a:stretch>
        </p:blipFill>
        <p:spPr>
          <a:xfrm>
            <a:off x="278448" y="982028"/>
            <a:ext cx="4124325" cy="561022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par>
                                <p:cTn id="35" presetID="2" presetClass="entr" presetSubtype="3"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1+#ppt_w/2"/>
                                          </p:val>
                                        </p:tav>
                                        <p:tav tm="100000">
                                          <p:val>
                                            <p:strVal val="#ppt_x"/>
                                          </p:val>
                                        </p:tav>
                                      </p:tavLst>
                                    </p:anim>
                                    <p:anim calcmode="lin" valueType="num">
                                      <p:cBhvr additive="base">
                                        <p:cTn id="38" dur="1000" fill="hold"/>
                                        <p:tgtEl>
                                          <p:spTgt spid="5"/>
                                        </p:tgtEl>
                                        <p:attrNameLst>
                                          <p:attrName>ppt_y</p:attrName>
                                        </p:attrNameLst>
                                      </p:cBhvr>
                                      <p:tavLst>
                                        <p:tav tm="0">
                                          <p:val>
                                            <p:strVal val="0-#ppt_h/2"/>
                                          </p:val>
                                        </p:tav>
                                        <p:tav tm="100000">
                                          <p:val>
                                            <p:strVal val="#ppt_y"/>
                                          </p:val>
                                        </p:tav>
                                      </p:tavLst>
                                    </p:anim>
                                  </p:childTnLst>
                                </p:cTn>
                              </p:par>
                              <p:par>
                                <p:cTn id="39" presetID="2" presetClass="entr" presetSubtype="3" decel="10000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1+#ppt_w/2"/>
                                          </p:val>
                                        </p:tav>
                                        <p:tav tm="100000">
                                          <p:val>
                                            <p:strVal val="#ppt_x"/>
                                          </p:val>
                                        </p:tav>
                                      </p:tavLst>
                                    </p:anim>
                                    <p:anim calcmode="lin" valueType="num">
                                      <p:cBhvr additive="base">
                                        <p:cTn id="42" dur="1000" fill="hold"/>
                                        <p:tgtEl>
                                          <p:spTgt spid="12"/>
                                        </p:tgtEl>
                                        <p:attrNameLst>
                                          <p:attrName>ppt_y</p:attrName>
                                        </p:attrNameLst>
                                      </p:cBhvr>
                                      <p:tavLst>
                                        <p:tav tm="0">
                                          <p:val>
                                            <p:strVal val="0-#ppt_h/2"/>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1000"/>
                                        <p:tgtEl>
                                          <p:spTgt spid="25"/>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1000" fill="hold"/>
                                        <p:tgtEl>
                                          <p:spTgt spid="27"/>
                                        </p:tgtEl>
                                        <p:attrNameLst>
                                          <p:attrName>ppt_x</p:attrName>
                                        </p:attrNameLst>
                                      </p:cBhvr>
                                      <p:tavLst>
                                        <p:tav tm="0">
                                          <p:val>
                                            <p:strVal val="1+#ppt_w/2"/>
                                          </p:val>
                                        </p:tav>
                                        <p:tav tm="100000">
                                          <p:val>
                                            <p:strVal val="#ppt_x"/>
                                          </p:val>
                                        </p:tav>
                                      </p:tavLst>
                                    </p:anim>
                                    <p:anim calcmode="lin" valueType="num">
                                      <p:cBhvr additive="base">
                                        <p:cTn id="55" dur="1000" fill="hold"/>
                                        <p:tgtEl>
                                          <p:spTgt spid="27"/>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0-#ppt_w/2"/>
                                          </p:val>
                                        </p:tav>
                                        <p:tav tm="100000">
                                          <p:val>
                                            <p:strVal val="#ppt_x"/>
                                          </p:val>
                                        </p:tav>
                                      </p:tavLst>
                                    </p:anim>
                                    <p:anim calcmode="lin" valueType="num">
                                      <p:cBhvr additive="base">
                                        <p:cTn id="59" dur="500" fill="hold"/>
                                        <p:tgtEl>
                                          <p:spTgt spid="2"/>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fill="hold"/>
                                        <p:tgtEl>
                                          <p:spTgt spid="6"/>
                                        </p:tgtEl>
                                        <p:attrNameLst>
                                          <p:attrName>ppt_x</p:attrName>
                                        </p:attrNameLst>
                                      </p:cBhvr>
                                      <p:tavLst>
                                        <p:tav tm="0">
                                          <p:val>
                                            <p:strVal val="0-#ppt_w/2"/>
                                          </p:val>
                                        </p:tav>
                                        <p:tav tm="100000">
                                          <p:val>
                                            <p:strVal val="#ppt_x"/>
                                          </p:val>
                                        </p:tav>
                                      </p:tavLst>
                                    </p:anim>
                                    <p:anim calcmode="lin" valueType="num">
                                      <p:cBhvr additive="base">
                                        <p:cTn id="6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bldLvl="0" animBg="1"/>
      <p:bldP spid="24" grpId="0" animBg="1"/>
      <p:bldP spid="3" grpId="0" animBg="1"/>
      <p:bldP spid="4" grpId="0" animBg="1"/>
      <p:bldP spid="5" grpId="0" animBg="1"/>
      <p:bldP spid="10" grpId="0" animBg="1"/>
      <p:bldP spid="6" grpId="0" animBg="1"/>
      <p:bldP spid="27" grpId="0"/>
      <p:bldP spid="28" grpId="0"/>
      <p:bldP spid="4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554007" y="0"/>
            <a:ext cx="8030605"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806876" y="0"/>
            <a:ext cx="1650735" cy="1409700"/>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a:spLocks noChangeAspect="1"/>
          </p:cNvSpPr>
          <p:nvPr>
            <p:custDataLst>
              <p:tags r:id="rId1"/>
            </p:custDataLst>
          </p:nvPr>
        </p:nvSpPr>
        <p:spPr>
          <a:xfrm>
            <a:off x="7554572" y="0"/>
            <a:ext cx="4539361" cy="6858000"/>
          </a:xfrm>
          <a:custGeom>
            <a:avLst/>
            <a:gdLst>
              <a:gd name="connsiteX0" fmla="*/ 4152952 w 4539361"/>
              <a:gd name="connsiteY0" fmla="*/ 0 h 6858000"/>
              <a:gd name="connsiteX1" fmla="*/ 4539361 w 4539361"/>
              <a:gd name="connsiteY1" fmla="*/ 0 h 6858000"/>
              <a:gd name="connsiteX2" fmla="*/ 2232038 w 4539361"/>
              <a:gd name="connsiteY2" fmla="*/ 2286000 h 6858000"/>
              <a:gd name="connsiteX3" fmla="*/ 4515543 w 4539361"/>
              <a:gd name="connsiteY3" fmla="*/ 4572000 h 6858000"/>
              <a:gd name="connsiteX4" fmla="*/ 4527452 w 4539361"/>
              <a:gd name="connsiteY4" fmla="*/ 4572000 h 6858000"/>
              <a:gd name="connsiteX5" fmla="*/ 2243947 w 4539361"/>
              <a:gd name="connsiteY5" fmla="*/ 6858000 h 6858000"/>
              <a:gd name="connsiteX6" fmla="*/ 1857538 w 4539361"/>
              <a:gd name="connsiteY6" fmla="*/ 6858000 h 6858000"/>
              <a:gd name="connsiteX7" fmla="*/ 4141043 w 4539361"/>
              <a:gd name="connsiteY7" fmla="*/ 4572000 h 6858000"/>
              <a:gd name="connsiteX8" fmla="*/ 4129134 w 4539361"/>
              <a:gd name="connsiteY8" fmla="*/ 4572000 h 6858000"/>
              <a:gd name="connsiteX9" fmla="*/ 1845629 w 4539361"/>
              <a:gd name="connsiteY9" fmla="*/ 2286000 h 6858000"/>
              <a:gd name="connsiteX10" fmla="*/ 3691544 w 4539361"/>
              <a:gd name="connsiteY10" fmla="*/ 0 h 6858000"/>
              <a:gd name="connsiteX11" fmla="*/ 4077953 w 4539361"/>
              <a:gd name="connsiteY11" fmla="*/ 0 h 6858000"/>
              <a:gd name="connsiteX12" fmla="*/ 1770630 w 4539361"/>
              <a:gd name="connsiteY12" fmla="*/ 2286000 h 6858000"/>
              <a:gd name="connsiteX13" fmla="*/ 4054135 w 4539361"/>
              <a:gd name="connsiteY13" fmla="*/ 4572000 h 6858000"/>
              <a:gd name="connsiteX14" fmla="*/ 4066044 w 4539361"/>
              <a:gd name="connsiteY14" fmla="*/ 4572000 h 6858000"/>
              <a:gd name="connsiteX15" fmla="*/ 1782539 w 4539361"/>
              <a:gd name="connsiteY15" fmla="*/ 6858000 h 6858000"/>
              <a:gd name="connsiteX16" fmla="*/ 1396130 w 4539361"/>
              <a:gd name="connsiteY16" fmla="*/ 6858000 h 6858000"/>
              <a:gd name="connsiteX17" fmla="*/ 3679635 w 4539361"/>
              <a:gd name="connsiteY17" fmla="*/ 4572000 h 6858000"/>
              <a:gd name="connsiteX18" fmla="*/ 3667726 w 4539361"/>
              <a:gd name="connsiteY18" fmla="*/ 4572000 h 6858000"/>
              <a:gd name="connsiteX19" fmla="*/ 1384221 w 4539361"/>
              <a:gd name="connsiteY19" fmla="*/ 2286000 h 6858000"/>
              <a:gd name="connsiteX20" fmla="*/ 3230137 w 4539361"/>
              <a:gd name="connsiteY20" fmla="*/ 0 h 6858000"/>
              <a:gd name="connsiteX21" fmla="*/ 3616546 w 4539361"/>
              <a:gd name="connsiteY21" fmla="*/ 0 h 6858000"/>
              <a:gd name="connsiteX22" fmla="*/ 1309223 w 4539361"/>
              <a:gd name="connsiteY22" fmla="*/ 2286000 h 6858000"/>
              <a:gd name="connsiteX23" fmla="*/ 3592728 w 4539361"/>
              <a:gd name="connsiteY23" fmla="*/ 4572000 h 6858000"/>
              <a:gd name="connsiteX24" fmla="*/ 3604637 w 4539361"/>
              <a:gd name="connsiteY24" fmla="*/ 4572000 h 6858000"/>
              <a:gd name="connsiteX25" fmla="*/ 1321132 w 4539361"/>
              <a:gd name="connsiteY25" fmla="*/ 6858000 h 6858000"/>
              <a:gd name="connsiteX26" fmla="*/ 934723 w 4539361"/>
              <a:gd name="connsiteY26" fmla="*/ 6858000 h 6858000"/>
              <a:gd name="connsiteX27" fmla="*/ 3218228 w 4539361"/>
              <a:gd name="connsiteY27" fmla="*/ 4572000 h 6858000"/>
              <a:gd name="connsiteX28" fmla="*/ 3206319 w 4539361"/>
              <a:gd name="connsiteY28" fmla="*/ 4572000 h 6858000"/>
              <a:gd name="connsiteX29" fmla="*/ 922814 w 4539361"/>
              <a:gd name="connsiteY29" fmla="*/ 2286000 h 6858000"/>
              <a:gd name="connsiteX30" fmla="*/ 2768730 w 4539361"/>
              <a:gd name="connsiteY30" fmla="*/ 0 h 6858000"/>
              <a:gd name="connsiteX31" fmla="*/ 3155139 w 4539361"/>
              <a:gd name="connsiteY31" fmla="*/ 0 h 6858000"/>
              <a:gd name="connsiteX32" fmla="*/ 847816 w 4539361"/>
              <a:gd name="connsiteY32" fmla="*/ 2286000 h 6858000"/>
              <a:gd name="connsiteX33" fmla="*/ 3131321 w 4539361"/>
              <a:gd name="connsiteY33" fmla="*/ 4572000 h 6858000"/>
              <a:gd name="connsiteX34" fmla="*/ 3143230 w 4539361"/>
              <a:gd name="connsiteY34" fmla="*/ 4572000 h 6858000"/>
              <a:gd name="connsiteX35" fmla="*/ 859725 w 4539361"/>
              <a:gd name="connsiteY35" fmla="*/ 6858000 h 6858000"/>
              <a:gd name="connsiteX36" fmla="*/ 473316 w 4539361"/>
              <a:gd name="connsiteY36" fmla="*/ 6858000 h 6858000"/>
              <a:gd name="connsiteX37" fmla="*/ 2756821 w 4539361"/>
              <a:gd name="connsiteY37" fmla="*/ 4572000 h 6858000"/>
              <a:gd name="connsiteX38" fmla="*/ 2744912 w 4539361"/>
              <a:gd name="connsiteY38" fmla="*/ 4572000 h 6858000"/>
              <a:gd name="connsiteX39" fmla="*/ 461407 w 4539361"/>
              <a:gd name="connsiteY39" fmla="*/ 2286000 h 6858000"/>
              <a:gd name="connsiteX40" fmla="*/ 2307323 w 4539361"/>
              <a:gd name="connsiteY40" fmla="*/ 0 h 6858000"/>
              <a:gd name="connsiteX41" fmla="*/ 2693732 w 4539361"/>
              <a:gd name="connsiteY41" fmla="*/ 0 h 6858000"/>
              <a:gd name="connsiteX42" fmla="*/ 386409 w 4539361"/>
              <a:gd name="connsiteY42" fmla="*/ 2286000 h 6858000"/>
              <a:gd name="connsiteX43" fmla="*/ 2669914 w 4539361"/>
              <a:gd name="connsiteY43" fmla="*/ 4572000 h 6858000"/>
              <a:gd name="connsiteX44" fmla="*/ 2681823 w 4539361"/>
              <a:gd name="connsiteY44" fmla="*/ 4572000 h 6858000"/>
              <a:gd name="connsiteX45" fmla="*/ 398318 w 4539361"/>
              <a:gd name="connsiteY45" fmla="*/ 6858000 h 6858000"/>
              <a:gd name="connsiteX46" fmla="*/ 11909 w 4539361"/>
              <a:gd name="connsiteY46" fmla="*/ 6858000 h 6858000"/>
              <a:gd name="connsiteX47" fmla="*/ 2295414 w 4539361"/>
              <a:gd name="connsiteY47" fmla="*/ 4572000 h 6858000"/>
              <a:gd name="connsiteX48" fmla="*/ 2283505 w 4539361"/>
              <a:gd name="connsiteY48" fmla="*/ 4572000 h 6858000"/>
              <a:gd name="connsiteX49" fmla="*/ 0 w 4539361"/>
              <a:gd name="connsiteY4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9361" h="6858000">
                <a:moveTo>
                  <a:pt x="4152952" y="0"/>
                </a:moveTo>
                <a:lnTo>
                  <a:pt x="4539361" y="0"/>
                </a:lnTo>
                <a:lnTo>
                  <a:pt x="2232038" y="2286000"/>
                </a:lnTo>
                <a:lnTo>
                  <a:pt x="4515543" y="4572000"/>
                </a:lnTo>
                <a:lnTo>
                  <a:pt x="4527452" y="4572000"/>
                </a:lnTo>
                <a:lnTo>
                  <a:pt x="2243947" y="6858000"/>
                </a:lnTo>
                <a:lnTo>
                  <a:pt x="1857538" y="6858000"/>
                </a:lnTo>
                <a:lnTo>
                  <a:pt x="4141043" y="4572000"/>
                </a:lnTo>
                <a:lnTo>
                  <a:pt x="4129134" y="4572000"/>
                </a:lnTo>
                <a:lnTo>
                  <a:pt x="1845629" y="2286000"/>
                </a:lnTo>
                <a:close/>
                <a:moveTo>
                  <a:pt x="3691544" y="0"/>
                </a:moveTo>
                <a:lnTo>
                  <a:pt x="4077953" y="0"/>
                </a:lnTo>
                <a:lnTo>
                  <a:pt x="1770630" y="2286000"/>
                </a:lnTo>
                <a:lnTo>
                  <a:pt x="4054135" y="4572000"/>
                </a:lnTo>
                <a:lnTo>
                  <a:pt x="4066044" y="4572000"/>
                </a:lnTo>
                <a:lnTo>
                  <a:pt x="1782539" y="6858000"/>
                </a:lnTo>
                <a:lnTo>
                  <a:pt x="1396130" y="6858000"/>
                </a:lnTo>
                <a:lnTo>
                  <a:pt x="3679635" y="4572000"/>
                </a:lnTo>
                <a:lnTo>
                  <a:pt x="3667726" y="4572000"/>
                </a:lnTo>
                <a:lnTo>
                  <a:pt x="1384221" y="2286000"/>
                </a:lnTo>
                <a:close/>
                <a:moveTo>
                  <a:pt x="3230137" y="0"/>
                </a:moveTo>
                <a:lnTo>
                  <a:pt x="3616546" y="0"/>
                </a:lnTo>
                <a:lnTo>
                  <a:pt x="1309223" y="2286000"/>
                </a:lnTo>
                <a:lnTo>
                  <a:pt x="3592728" y="4572000"/>
                </a:lnTo>
                <a:lnTo>
                  <a:pt x="3604637" y="4572000"/>
                </a:lnTo>
                <a:lnTo>
                  <a:pt x="1321132" y="6858000"/>
                </a:lnTo>
                <a:lnTo>
                  <a:pt x="934723" y="6858000"/>
                </a:lnTo>
                <a:lnTo>
                  <a:pt x="3218228" y="4572000"/>
                </a:lnTo>
                <a:lnTo>
                  <a:pt x="3206319" y="4572000"/>
                </a:lnTo>
                <a:lnTo>
                  <a:pt x="922814" y="2286000"/>
                </a:lnTo>
                <a:close/>
                <a:moveTo>
                  <a:pt x="2768730" y="0"/>
                </a:moveTo>
                <a:lnTo>
                  <a:pt x="3155139" y="0"/>
                </a:lnTo>
                <a:lnTo>
                  <a:pt x="847816" y="2286000"/>
                </a:lnTo>
                <a:lnTo>
                  <a:pt x="3131321" y="4572000"/>
                </a:lnTo>
                <a:lnTo>
                  <a:pt x="3143230" y="4572000"/>
                </a:lnTo>
                <a:lnTo>
                  <a:pt x="859725" y="6858000"/>
                </a:lnTo>
                <a:lnTo>
                  <a:pt x="473316" y="6858000"/>
                </a:lnTo>
                <a:lnTo>
                  <a:pt x="2756821" y="4572000"/>
                </a:lnTo>
                <a:lnTo>
                  <a:pt x="2744912" y="4572000"/>
                </a:lnTo>
                <a:lnTo>
                  <a:pt x="461407" y="2286000"/>
                </a:lnTo>
                <a:close/>
                <a:moveTo>
                  <a:pt x="2307323" y="0"/>
                </a:moveTo>
                <a:lnTo>
                  <a:pt x="2693732" y="0"/>
                </a:lnTo>
                <a:lnTo>
                  <a:pt x="386409" y="2286000"/>
                </a:lnTo>
                <a:lnTo>
                  <a:pt x="2669914" y="4572000"/>
                </a:lnTo>
                <a:lnTo>
                  <a:pt x="2681823" y="4572000"/>
                </a:lnTo>
                <a:lnTo>
                  <a:pt x="398318" y="6858000"/>
                </a:lnTo>
                <a:lnTo>
                  <a:pt x="11909" y="6858000"/>
                </a:lnTo>
                <a:lnTo>
                  <a:pt x="2295414" y="4572000"/>
                </a:lnTo>
                <a:lnTo>
                  <a:pt x="2283505" y="4572000"/>
                </a:lnTo>
                <a:lnTo>
                  <a:pt x="0" y="22860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367030" y="0"/>
            <a:ext cx="4161155" cy="1154430"/>
          </a:xfrm>
          <a:prstGeom prst="rect">
            <a:avLst/>
          </a:prstGeom>
          <a:noFill/>
        </p:spPr>
        <p:txBody>
          <a:bodyPr wrap="none" rtlCol="0">
            <a:noAutofit/>
            <a:scene3d>
              <a:camera prst="orthographicFront"/>
              <a:lightRig rig="threePt" dir="t"/>
            </a:scene3d>
            <a:sp3d contourW="12700"/>
          </a:bodyPr>
          <a:lstStyle/>
          <a:p>
            <a:pPr algn="l"/>
            <a:r>
              <a:rPr lang="en-US" altLang="en-US">
                <a:solidFill>
                  <a:schemeClr val="accent1"/>
                </a:solidFill>
                <a:sym typeface="+mn-ea"/>
              </a:rPr>
              <a:t>Trường hợp 2: Dự án thuộc về công ty (tổ chức hoặc cá nhân khác) các buocs thực hiện</a:t>
            </a:r>
            <a:endParaRPr lang="en-US" altLang="en-US">
              <a:solidFill>
                <a:schemeClr val="accent1"/>
              </a:solidFill>
            </a:endParaRPr>
          </a:p>
          <a:p>
            <a:pPr algn="l"/>
            <a:r>
              <a:rPr lang="en-US" altLang="en-US">
                <a:sym typeface="+mn-ea"/>
              </a:rPr>
              <a:t>-Fork project về github cá nhân.</a:t>
            </a:r>
            <a:endParaRPr lang="en-US" altLang="en-US">
              <a:solidFill>
                <a:schemeClr val="tx1"/>
              </a:solidFill>
            </a:endParaRPr>
          </a:p>
          <a:p>
            <a:pPr algn="l"/>
            <a:r>
              <a:rPr lang="en-US" altLang="en-US">
                <a:sym typeface="+mn-ea"/>
              </a:rPr>
              <a:t>- git clone đường dẫn mới fork</a:t>
            </a:r>
            <a:endParaRPr lang="en-US" altLang="en-US">
              <a:solidFill>
                <a:schemeClr val="tx1"/>
              </a:solidFill>
            </a:endParaRPr>
          </a:p>
          <a:p>
            <a:pPr algn="l"/>
            <a:r>
              <a:rPr lang="en-US" altLang="en-US">
                <a:sym typeface="+mn-ea"/>
              </a:rPr>
              <a:t>- git remote -v để kiểm tra xem</a:t>
            </a:r>
            <a:endParaRPr lang="en-US" altLang="en-US">
              <a:solidFill>
                <a:schemeClr val="tx1"/>
              </a:solidFill>
            </a:endParaRPr>
          </a:p>
          <a:p>
            <a:pPr algn="l"/>
            <a:r>
              <a:rPr lang="en-US" altLang="en-US">
                <a:sym typeface="+mn-ea"/>
              </a:rPr>
              <a:t>- git remote add đường dẫn của repo được fork</a:t>
            </a:r>
            <a:endParaRPr lang="en-US" altLang="en-US">
              <a:solidFill>
                <a:schemeClr val="tx1"/>
              </a:solidFill>
            </a:endParaRPr>
          </a:p>
          <a:p>
            <a:pPr algn="l"/>
            <a:r>
              <a:rPr lang="en-US" altLang="en-US">
                <a:sym typeface="+mn-ea"/>
              </a:rPr>
              <a:t>- git add . thêm các file</a:t>
            </a:r>
            <a:endParaRPr lang="en-US" altLang="en-US">
              <a:solidFill>
                <a:schemeClr val="tx1"/>
              </a:solidFill>
            </a:endParaRPr>
          </a:p>
          <a:p>
            <a:pPr algn="l"/>
            <a:r>
              <a:rPr lang="en-US" altLang="en-US">
                <a:sym typeface="+mn-ea"/>
              </a:rPr>
              <a:t>- git commit sự thay đổi mới 	</a:t>
            </a:r>
            <a:endParaRPr lang="en-US" altLang="en-US">
              <a:solidFill>
                <a:schemeClr val="tx1"/>
              </a:solidFill>
            </a:endParaRPr>
          </a:p>
          <a:p>
            <a:pPr algn="l"/>
            <a:r>
              <a:rPr lang="en-US" altLang="en-US">
                <a:sym typeface="+mn-ea"/>
              </a:rPr>
              <a:t>- Tạo pull request trên dự án chính</a:t>
            </a:r>
            <a:endParaRPr lang="en-US" altLang="en-US">
              <a:solidFill>
                <a:schemeClr val="tx1"/>
              </a:solidFill>
            </a:endParaRPr>
          </a:p>
          <a:p>
            <a:pPr algn="l"/>
            <a:r>
              <a:rPr lang="en-US" altLang="en-US">
                <a:sym typeface="+mn-ea"/>
              </a:rPr>
              <a:t>- Merged thành công vào nhánh dev</a:t>
            </a:r>
            <a:endParaRPr lang="en-US" altLang="en-US">
              <a:solidFill>
                <a:schemeClr val="tx1"/>
              </a:solidFill>
            </a:endParaRPr>
          </a:p>
          <a:p>
            <a:pPr algn="l"/>
            <a:r>
              <a:rPr lang="en-US" altLang="en-US">
                <a:sym typeface="+mn-ea"/>
              </a:rPr>
              <a:t>- Review &amp; Update commit - Xử lý Conflict</a:t>
            </a:r>
            <a:endParaRPr lang="en-US" altLang="en-US">
              <a:solidFill>
                <a:schemeClr val="tx1"/>
              </a:solidFill>
            </a:endParaRPr>
          </a:p>
          <a:p>
            <a:pPr algn="l"/>
            <a:r>
              <a:rPr lang="en-US" altLang="en-US">
                <a:sym typeface="+mn-ea"/>
              </a:rPr>
              <a:t>- git pull để có phiên bản mới nhất của nhánh cơ sở</a:t>
            </a:r>
            <a:endParaRPr lang="en-US" altLang="en-US">
              <a:sym typeface="+mn-ea"/>
            </a:endParaRPr>
          </a:p>
          <a:p>
            <a:pPr algn="l"/>
            <a:r>
              <a:rPr lang="en-US" altLang="en-US">
                <a:solidFill>
                  <a:schemeClr val="tx1"/>
                </a:solidFill>
              </a:rPr>
              <a:t>- Chuyển sang nhánh </a:t>
            </a:r>
            <a:r>
              <a:rPr lang="" altLang="en-US">
                <a:solidFill>
                  <a:schemeClr val="tx1"/>
                </a:solidFill>
              </a:rPr>
              <a:t>đư</a:t>
            </a:r>
            <a:r>
              <a:rPr lang="en-US" altLang="en-US">
                <a:solidFill>
                  <a:schemeClr val="tx1"/>
                </a:solidFill>
              </a:rPr>
              <a:t>ợc merge</a:t>
            </a:r>
            <a:endParaRPr lang="en-US" altLang="en-US">
              <a:solidFill>
                <a:schemeClr val="tx1"/>
              </a:solidFill>
              <a:sym typeface="+mn-ea"/>
            </a:endParaRPr>
          </a:p>
          <a:p>
            <a:pPr algn="l"/>
            <a:r>
              <a:rPr lang="en-US" altLang="en-US">
                <a:solidFill>
                  <a:schemeClr val="tx1"/>
                </a:solidFill>
              </a:rPr>
              <a:t>- git rebase </a:t>
            </a:r>
            <a:r>
              <a:rPr lang="" altLang="en-US">
                <a:solidFill>
                  <a:schemeClr val="tx1"/>
                </a:solidFill>
              </a:rPr>
              <a:t>đ</a:t>
            </a:r>
            <a:r>
              <a:rPr lang="en-US" altLang="en-US">
                <a:solidFill>
                  <a:schemeClr val="tx1"/>
                </a:solidFill>
              </a:rPr>
              <a:t>ể xử l</a:t>
            </a:r>
            <a:r>
              <a:rPr lang="" altLang="en-US">
                <a:solidFill>
                  <a:schemeClr val="tx1"/>
                </a:solidFill>
              </a:rPr>
              <a:t>ý</a:t>
            </a:r>
            <a:r>
              <a:rPr lang="en-US" altLang="en-US">
                <a:solidFill>
                  <a:schemeClr val="tx1"/>
                </a:solidFill>
              </a:rPr>
              <a:t> xung </a:t>
            </a:r>
            <a:r>
              <a:rPr lang="" altLang="en-US">
                <a:solidFill>
                  <a:schemeClr val="tx1"/>
                </a:solidFill>
              </a:rPr>
              <a:t>đ</a:t>
            </a:r>
            <a:r>
              <a:rPr lang="en-US" altLang="en-US">
                <a:solidFill>
                  <a:schemeClr val="tx1"/>
                </a:solidFill>
              </a:rPr>
              <a:t>ột</a:t>
            </a:r>
            <a:endParaRPr lang="en-US" altLang="en-US">
              <a:solidFill>
                <a:schemeClr val="tx1"/>
              </a:solidFill>
            </a:endParaRPr>
          </a:p>
          <a:p>
            <a:pPr algn="l"/>
            <a:r>
              <a:rPr lang="en-US" altLang="en-US">
                <a:solidFill>
                  <a:schemeClr val="tx1"/>
                </a:solidFill>
              </a:rPr>
              <a:t>- Xử l</a:t>
            </a:r>
            <a:r>
              <a:rPr lang="" altLang="en-US">
                <a:solidFill>
                  <a:schemeClr val="tx1"/>
                </a:solidFill>
              </a:rPr>
              <a:t>ý</a:t>
            </a:r>
            <a:r>
              <a:rPr lang="en-US" altLang="en-US">
                <a:solidFill>
                  <a:schemeClr val="tx1"/>
                </a:solidFill>
              </a:rPr>
              <a:t> xung </a:t>
            </a:r>
            <a:r>
              <a:rPr lang="" altLang="en-US">
                <a:solidFill>
                  <a:schemeClr val="tx1"/>
                </a:solidFill>
              </a:rPr>
              <a:t>đ</a:t>
            </a:r>
            <a:r>
              <a:rPr lang="en-US" altLang="en-US">
                <a:solidFill>
                  <a:schemeClr val="tx1"/>
                </a:solidFill>
              </a:rPr>
              <a:t>ột </a:t>
            </a:r>
            <a:r>
              <a:rPr lang="" altLang="en-US">
                <a:solidFill>
                  <a:schemeClr val="tx1"/>
                </a:solidFill>
              </a:rPr>
              <a:t>đ</a:t>
            </a:r>
            <a:r>
              <a:rPr lang="en-US" altLang="en-US">
                <a:solidFill>
                  <a:schemeClr val="tx1"/>
                </a:solidFill>
              </a:rPr>
              <a:t>ể hết conflict</a:t>
            </a:r>
            <a:endParaRPr lang="en-US" altLang="en-US">
              <a:solidFill>
                <a:schemeClr val="tx1"/>
              </a:solidFill>
            </a:endParaRPr>
          </a:p>
          <a:p>
            <a:pPr algn="l"/>
            <a:r>
              <a:rPr lang="en-US" altLang="en-US">
                <a:solidFill>
                  <a:schemeClr val="tx1"/>
                </a:solidFill>
              </a:rPr>
              <a:t>- git rabase --continue tiếp tục quá trình</a:t>
            </a:r>
            <a:endParaRPr lang="en-US" altLang="en-US">
              <a:solidFill>
                <a:schemeClr val="tx1"/>
              </a:solidFill>
            </a:endParaRPr>
          </a:p>
          <a:p>
            <a:pPr algn="l"/>
            <a:r>
              <a:rPr lang="en-US" altLang="en-US" dirty="0">
                <a:solidFill>
                  <a:schemeClr val="accent2"/>
                </a:solidFill>
                <a:cs typeface="+mn-ea"/>
                <a:sym typeface="+mn-lt"/>
              </a:rPr>
              <a:t>- git commit --amend </a:t>
            </a:r>
            <a:r>
              <a:rPr lang="" altLang="en-US" dirty="0">
                <a:solidFill>
                  <a:schemeClr val="accent2"/>
                </a:solidFill>
                <a:cs typeface="+mn-ea"/>
                <a:sym typeface="+mn-lt"/>
              </a:rPr>
              <a:t>đ</a:t>
            </a:r>
            <a:r>
              <a:rPr lang="en-US" altLang="en-US" dirty="0">
                <a:solidFill>
                  <a:schemeClr val="accent2"/>
                </a:solidFill>
                <a:cs typeface="+mn-ea"/>
                <a:sym typeface="+mn-lt"/>
              </a:rPr>
              <a:t>ể giữ cho pull request chỉ nên có tối </a:t>
            </a:r>
            <a:r>
              <a:rPr lang="" altLang="en-US" dirty="0">
                <a:solidFill>
                  <a:schemeClr val="accent2"/>
                </a:solidFill>
                <a:cs typeface="+mn-ea"/>
                <a:sym typeface="+mn-lt"/>
              </a:rPr>
              <a:t>đ</a:t>
            </a:r>
            <a:r>
              <a:rPr lang="en-US" altLang="en-US" dirty="0">
                <a:solidFill>
                  <a:schemeClr val="accent2"/>
                </a:solidFill>
                <a:cs typeface="+mn-ea"/>
                <a:sym typeface="+mn-lt"/>
              </a:rPr>
              <a:t>a một commit</a:t>
            </a:r>
            <a:endParaRPr lang="en-US" altLang="en-US" dirty="0">
              <a:solidFill>
                <a:schemeClr val="accent2"/>
              </a:solidFill>
              <a:cs typeface="+mn-ea"/>
              <a:sym typeface="+mn-lt"/>
            </a:endParaRPr>
          </a:p>
          <a:p>
            <a:pPr algn="l"/>
            <a:r>
              <a:rPr lang="en-US" altLang="en-US" dirty="0">
                <a:solidFill>
                  <a:schemeClr val="accent2"/>
                </a:solidFill>
                <a:cs typeface="+mn-ea"/>
                <a:sym typeface="+mn-lt"/>
              </a:rPr>
              <a:t>- git push code tiếp tục</a:t>
            </a:r>
            <a:endParaRPr lang="en-US" altLang="en-US" dirty="0">
              <a:solidFill>
                <a:schemeClr val="accent2"/>
              </a:solidFill>
              <a:cs typeface="+mn-ea"/>
              <a:sym typeface="+mn-lt"/>
            </a:endParaRPr>
          </a:p>
          <a:p>
            <a:pPr algn="l"/>
            <a:r>
              <a:rPr lang="en-US" altLang="en-US" dirty="0">
                <a:solidFill>
                  <a:schemeClr val="accent2"/>
                </a:solidFill>
                <a:cs typeface="+mn-ea"/>
                <a:sym typeface="+mn-lt"/>
              </a:rPr>
              <a:t>- Merge pull request </a:t>
            </a:r>
            <a:r>
              <a:rPr lang="" altLang="en-US" dirty="0">
                <a:solidFill>
                  <a:schemeClr val="accent2"/>
                </a:solidFill>
                <a:cs typeface="+mn-ea"/>
                <a:sym typeface="+mn-lt"/>
              </a:rPr>
              <a:t>đ</a:t>
            </a:r>
            <a:r>
              <a:rPr lang="en-US" altLang="en-US" dirty="0">
                <a:solidFill>
                  <a:schemeClr val="accent2"/>
                </a:solidFill>
                <a:cs typeface="+mn-ea"/>
                <a:sym typeface="+mn-lt"/>
              </a:rPr>
              <a:t>ã bình th</a:t>
            </a:r>
            <a:r>
              <a:rPr lang="" altLang="en-US" dirty="0">
                <a:solidFill>
                  <a:schemeClr val="accent2"/>
                </a:solidFill>
                <a:cs typeface="+mn-ea"/>
                <a:sym typeface="+mn-lt"/>
              </a:rPr>
              <a:t>ư</a:t>
            </a:r>
            <a:r>
              <a:rPr lang="en-US" altLang="en-US" dirty="0">
                <a:solidFill>
                  <a:schemeClr val="accent2"/>
                </a:solidFill>
                <a:cs typeface="+mn-ea"/>
                <a:sym typeface="+mn-lt"/>
              </a:rPr>
              <a:t>ờng</a:t>
            </a:r>
            <a:endParaRPr lang="en-US" altLang="en-US" dirty="0">
              <a:solidFill>
                <a:schemeClr val="accent2"/>
              </a:solidFill>
              <a:cs typeface="+mn-ea"/>
              <a:sym typeface="+mn-lt"/>
            </a:endParaRPr>
          </a:p>
          <a:p>
            <a:pPr algn="l"/>
            <a:r>
              <a:rPr lang="en-US" altLang="en-US" dirty="0">
                <a:solidFill>
                  <a:schemeClr val="accent2"/>
                </a:solidFill>
                <a:cs typeface="+mn-ea"/>
                <a:sym typeface="+mn-lt"/>
              </a:rPr>
              <a:t>- Merge pull request</a:t>
            </a:r>
            <a:endParaRPr lang="en-US" altLang="en-US" dirty="0">
              <a:solidFill>
                <a:schemeClr val="accent2"/>
              </a:solidFill>
              <a:cs typeface="+mn-ea"/>
              <a:sym typeface="+mn-lt"/>
            </a:endParaRPr>
          </a:p>
          <a:p>
            <a:pPr algn="l"/>
            <a:r>
              <a:rPr lang="en-US" altLang="en-US" dirty="0">
                <a:solidFill>
                  <a:schemeClr val="accent2"/>
                </a:solidFill>
                <a:cs typeface="+mn-ea"/>
                <a:sym typeface="+mn-lt"/>
              </a:rPr>
              <a:t>- Merge Pull request dev vào branch chính</a:t>
            </a:r>
            <a:endParaRPr lang="en-US" altLang="en-US" dirty="0">
              <a:solidFill>
                <a:schemeClr val="accent2"/>
              </a:solidFill>
              <a:cs typeface="+mn-ea"/>
              <a:sym typeface="+mn-lt"/>
            </a:endParaRPr>
          </a:p>
          <a:p>
            <a:pPr algn="l"/>
            <a:r>
              <a:rPr lang="en-US" altLang="en-US" dirty="0">
                <a:solidFill>
                  <a:schemeClr val="accent2"/>
                </a:solidFill>
                <a:cs typeface="+mn-ea"/>
                <a:sym typeface="+mn-lt"/>
              </a:rPr>
              <a:t>- Quay về máy local checkout + pull code</a:t>
            </a:r>
            <a:endParaRPr lang="en-US" altLang="en-US" dirty="0">
              <a:solidFill>
                <a:schemeClr val="accent2"/>
              </a:solidFill>
              <a:cs typeface="+mn-ea"/>
              <a:sym typeface="+mn-lt"/>
            </a:endParaRPr>
          </a:p>
          <a:p>
            <a:pPr algn="l"/>
            <a:r>
              <a:rPr lang="en-US" altLang="en-US" dirty="0">
                <a:solidFill>
                  <a:schemeClr val="accent2"/>
                </a:solidFill>
                <a:cs typeface="+mn-ea"/>
                <a:sym typeface="+mn-lt"/>
              </a:rPr>
              <a:t>- Xoá branch chức n</a:t>
            </a:r>
            <a:r>
              <a:rPr lang="" altLang="en-US" dirty="0">
                <a:solidFill>
                  <a:schemeClr val="accent2"/>
                </a:solidFill>
                <a:cs typeface="+mn-ea"/>
                <a:sym typeface="+mn-lt"/>
              </a:rPr>
              <a:t>ă</a:t>
            </a:r>
            <a:r>
              <a:rPr lang="en-US" altLang="en-US" dirty="0">
                <a:solidFill>
                  <a:schemeClr val="accent2"/>
                </a:solidFill>
                <a:cs typeface="+mn-ea"/>
                <a:sym typeface="+mn-lt"/>
              </a:rPr>
              <a:t>ng </a:t>
            </a:r>
            <a:r>
              <a:rPr lang="" altLang="en-US" dirty="0">
                <a:solidFill>
                  <a:schemeClr val="accent2"/>
                </a:solidFill>
                <a:cs typeface="+mn-ea"/>
                <a:sym typeface="+mn-lt"/>
              </a:rPr>
              <a:t>đ</a:t>
            </a:r>
            <a:r>
              <a:rPr lang="en-US" altLang="en-US" dirty="0">
                <a:solidFill>
                  <a:schemeClr val="accent2"/>
                </a:solidFill>
                <a:cs typeface="+mn-ea"/>
                <a:sym typeface="+mn-lt"/>
              </a:rPr>
              <a:t>ã thêm cả ở trên Github + local</a:t>
            </a:r>
            <a:endParaRPr lang="en-US" altLang="en-US" dirty="0">
              <a:solidFill>
                <a:schemeClr val="accent2"/>
              </a:solidFill>
              <a:cs typeface="+mn-ea"/>
              <a:sym typeface="+mn-lt"/>
            </a:endParaRPr>
          </a:p>
          <a:p>
            <a:pPr algn="l"/>
            <a:r>
              <a:rPr lang="en-US" altLang="en-US" dirty="0">
                <a:solidFill>
                  <a:schemeClr val="accent2"/>
                </a:solidFill>
                <a:cs typeface="+mn-ea"/>
                <a:sym typeface="+mn-lt"/>
              </a:rPr>
              <a:t>- Hoàn Thành</a:t>
            </a:r>
            <a:endParaRPr lang="en-US" altLang="en-US" dirty="0">
              <a:solidFill>
                <a:schemeClr val="accent2"/>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3" grpId="0" bldLvl="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0185" y="904240"/>
            <a:ext cx="11343640" cy="5795010"/>
          </a:xfrm>
          <a:prstGeom prst="rect">
            <a:avLst/>
          </a:prstGeom>
          <a:noFill/>
        </p:spPr>
        <p:txBody>
          <a:bodyPr wrap="square" rtlCol="0">
            <a:noAutofit/>
          </a:bodyPr>
          <a:p>
            <a:pPr algn="ctr"/>
            <a:r>
              <a:rPr lang="en-US" altLang="en-US" sz="4800">
                <a:solidFill>
                  <a:srgbClr val="FF0000"/>
                </a:solidFill>
              </a:rPr>
              <a:t>CH</a:t>
            </a:r>
            <a:r>
              <a:rPr lang="" altLang="en-US" sz="4800">
                <a:solidFill>
                  <a:srgbClr val="FF0000"/>
                </a:solidFill>
              </a:rPr>
              <a:t>ƯƠ</a:t>
            </a:r>
            <a:r>
              <a:rPr lang="en-US" altLang="en-US" sz="4800">
                <a:solidFill>
                  <a:srgbClr val="FF0000"/>
                </a:solidFill>
              </a:rPr>
              <a:t>NG 4: CÔNG CỤ QUẢN L</a:t>
            </a:r>
            <a:r>
              <a:rPr lang="" altLang="en-US" sz="4800">
                <a:solidFill>
                  <a:srgbClr val="FF0000"/>
                </a:solidFill>
              </a:rPr>
              <a:t>Ý</a:t>
            </a:r>
            <a:r>
              <a:rPr lang="en-US" altLang="en-US" sz="4800">
                <a:solidFill>
                  <a:srgbClr val="FF0000"/>
                </a:solidFill>
              </a:rPr>
              <a:t> DỰ </a:t>
            </a:r>
            <a:r>
              <a:rPr lang="" altLang="en-US" sz="4800">
                <a:solidFill>
                  <a:srgbClr val="FF0000"/>
                </a:solidFill>
              </a:rPr>
              <a:t>Á</a:t>
            </a:r>
            <a:r>
              <a:rPr lang="en-US" altLang="en-US" sz="4800">
                <a:solidFill>
                  <a:srgbClr val="FF0000"/>
                </a:solidFill>
              </a:rPr>
              <a:t>N - JIRA</a:t>
            </a:r>
            <a:r>
              <a:rPr lang="en-US" altLang="en-US" sz="4800"/>
              <a:t>	</a:t>
            </a:r>
            <a:endParaRPr lang="en-US" altLang="en-US" sz="4800"/>
          </a:p>
          <a:p>
            <a:pPr algn="ctr"/>
            <a:endParaRPr lang="en-US" altLang="en-US">
              <a:solidFill>
                <a:srgbClr val="FF0000"/>
              </a:solidFill>
            </a:endParaRPr>
          </a:p>
          <a:p>
            <a:pPr algn="l"/>
            <a:r>
              <a:rPr lang="en-US" altLang="en-US" sz="4400">
                <a:solidFill>
                  <a:srgbClr val="FF0000"/>
                </a:solidFill>
              </a:rPr>
              <a:t> Giới thiệu</a:t>
            </a:r>
            <a:endParaRPr lang="en-US" altLang="en-US" sz="4400">
              <a:solidFill>
                <a:srgbClr val="FF0000"/>
              </a:solidFill>
            </a:endParaRPr>
          </a:p>
          <a:p>
            <a:pPr algn="l"/>
            <a:r>
              <a:rPr lang="en-US" altLang="en-US" sz="4400">
                <a:solidFill>
                  <a:schemeClr val="tx1"/>
                </a:solidFill>
              </a:rPr>
              <a:t>Jira là công cụ quản l</a:t>
            </a:r>
            <a:r>
              <a:rPr lang="" altLang="en-US" sz="4400">
                <a:solidFill>
                  <a:schemeClr val="tx1"/>
                </a:solidFill>
              </a:rPr>
              <a:t>ý</a:t>
            </a:r>
            <a:r>
              <a:rPr lang="en-US" altLang="en-US" sz="4400">
                <a:solidFill>
                  <a:schemeClr val="tx1"/>
                </a:solidFill>
              </a:rPr>
              <a:t> dự án và theo d</a:t>
            </a:r>
            <a:r>
              <a:rPr lang="" altLang="en-US" sz="4400">
                <a:solidFill>
                  <a:schemeClr val="tx1"/>
                </a:solidFill>
              </a:rPr>
              <a:t>õ</a:t>
            </a:r>
            <a:r>
              <a:rPr lang="en-US" altLang="en-US" sz="4400">
                <a:solidFill>
                  <a:schemeClr val="tx1"/>
                </a:solidFill>
              </a:rPr>
              <a:t>i lỗi do Atlassian phát triển, hỗ trợ hiệu quả cho quy trình làm việc trong phát triển phần mềm, Agile và DevOps.</a:t>
            </a:r>
            <a:endParaRPr lang="en-US" altLang="en-US" sz="4400">
              <a:solidFill>
                <a:schemeClr val="tx1"/>
              </a:solidFill>
            </a:endParaRPr>
          </a:p>
          <a:p>
            <a:r>
              <a:rPr lang="en-US" altLang="en-US" sz="4800">
                <a:solidFill>
                  <a:schemeClr val="tx1"/>
                </a:solidFill>
              </a:rPr>
              <a:t>	</a:t>
            </a:r>
            <a:endParaRPr lang="en-US" altLang="en-US" sz="4800">
              <a:solidFill>
                <a:schemeClr val="tx1"/>
              </a:solidFill>
            </a:endParaRPr>
          </a:p>
          <a:p>
            <a:endParaRPr lang="en-US" altLang="en-US" sz="48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795" y="1064260"/>
            <a:ext cx="11840845" cy="5610225"/>
          </a:xfrm>
          <a:prstGeom prst="rect">
            <a:avLst/>
          </a:prstGeom>
          <a:noFill/>
        </p:spPr>
        <p:txBody>
          <a:bodyPr wrap="square" rtlCol="0">
            <a:noAutofit/>
          </a:bodyPr>
          <a:p>
            <a:pPr algn="ctr"/>
            <a:r>
              <a:rPr lang="en-US" altLang="en-US" sz="3600">
                <a:solidFill>
                  <a:srgbClr val="FF0000"/>
                </a:solidFill>
                <a:sym typeface="+mn-ea"/>
              </a:rPr>
              <a:t> Các tính năng	</a:t>
            </a:r>
            <a:endParaRPr lang="en-US" altLang="en-US" sz="3600">
              <a:solidFill>
                <a:srgbClr val="FF0000"/>
              </a:solidFill>
              <a:sym typeface="+mn-ea"/>
            </a:endParaRPr>
          </a:p>
          <a:p>
            <a:r>
              <a:rPr lang="en-US" altLang="en-US" sz="2800">
                <a:solidFill>
                  <a:schemeClr val="tx1"/>
                </a:solidFill>
              </a:rPr>
              <a:t>Tạo project</a:t>
            </a:r>
            <a:endParaRPr lang="en-US" altLang="en-US" sz="2800">
              <a:solidFill>
                <a:schemeClr val="tx1"/>
              </a:solidFill>
              <a:sym typeface="+mn-ea"/>
            </a:endParaRPr>
          </a:p>
          <a:p>
            <a:r>
              <a:rPr lang="en-US" altLang="en-US" sz="2800">
                <a:solidFill>
                  <a:schemeClr val="tx1"/>
                </a:solidFill>
              </a:rPr>
              <a:t>Sumary - Trang tóm tắt công việc </a:t>
            </a:r>
            <a:r>
              <a:rPr lang="" altLang="en-US" sz="2800">
                <a:solidFill>
                  <a:schemeClr val="tx1"/>
                </a:solidFill>
              </a:rPr>
              <a:t>đ</a:t>
            </a:r>
            <a:r>
              <a:rPr lang="en-US" altLang="en-US" sz="2800">
                <a:solidFill>
                  <a:schemeClr val="tx1"/>
                </a:solidFill>
              </a:rPr>
              <a:t>ã thực hiện</a:t>
            </a:r>
            <a:endParaRPr lang="en-US" altLang="en-US" sz="2800">
              <a:solidFill>
                <a:schemeClr val="tx1"/>
              </a:solidFill>
              <a:sym typeface="+mn-ea"/>
            </a:endParaRPr>
          </a:p>
          <a:p>
            <a:r>
              <a:rPr lang="en-US" altLang="en-US" sz="2800">
                <a:solidFill>
                  <a:schemeClr val="tx1"/>
                </a:solidFill>
              </a:rPr>
              <a:t>Tạo Board</a:t>
            </a:r>
            <a:endParaRPr lang="en-US" altLang="en-US" sz="2800">
              <a:solidFill>
                <a:schemeClr val="tx1"/>
              </a:solidFill>
              <a:sym typeface="+mn-ea"/>
            </a:endParaRPr>
          </a:p>
          <a:p>
            <a:r>
              <a:rPr lang="en-US" altLang="en-US" sz="2800">
                <a:solidFill>
                  <a:schemeClr val="tx1"/>
                </a:solidFill>
              </a:rPr>
              <a:t>Backlog - Trang tạo công việc</a:t>
            </a:r>
            <a:endParaRPr lang="en-US" altLang="en-US" sz="2800">
              <a:solidFill>
                <a:schemeClr val="tx1"/>
              </a:solidFill>
              <a:sym typeface="+mn-ea"/>
            </a:endParaRPr>
          </a:p>
          <a:p>
            <a:r>
              <a:rPr lang="en-US" altLang="en-US" sz="2800">
                <a:solidFill>
                  <a:schemeClr val="tx1"/>
                </a:solidFill>
              </a:rPr>
              <a:t>Trang Timeline </a:t>
            </a:r>
            <a:endParaRPr lang="en-US" altLang="en-US" sz="2800">
              <a:solidFill>
                <a:schemeClr val="tx1"/>
              </a:solidFill>
              <a:sym typeface="+mn-ea"/>
            </a:endParaRPr>
          </a:p>
          <a:p>
            <a:r>
              <a:rPr lang="en-US" altLang="en-US" sz="2800">
                <a:solidFill>
                  <a:schemeClr val="tx1"/>
                </a:solidFill>
              </a:rPr>
              <a:t>List - Trang danh sách công việc</a:t>
            </a:r>
            <a:endParaRPr lang="en-US" altLang="en-US" sz="2800">
              <a:solidFill>
                <a:schemeClr val="tx1"/>
              </a:solidFill>
              <a:sym typeface="+mn-ea"/>
            </a:endParaRPr>
          </a:p>
          <a:p>
            <a:r>
              <a:rPr lang="en-US" altLang="en-US" sz="2800">
                <a:solidFill>
                  <a:schemeClr val="tx1"/>
                </a:solidFill>
              </a:rPr>
              <a:t>Tạo issues</a:t>
            </a:r>
            <a:endParaRPr lang="en-US" altLang="en-US" sz="2800">
              <a:solidFill>
                <a:schemeClr val="tx1"/>
              </a:solidFill>
            </a:endParaRPr>
          </a:p>
          <a:p>
            <a:r>
              <a:rPr lang="en-US" altLang="en-US" sz="2800">
                <a:solidFill>
                  <a:schemeClr val="tx1"/>
                </a:solidFill>
              </a:rPr>
              <a:t>Tìm issues trong Jira</a:t>
            </a:r>
            <a:endParaRPr lang="en-US" altLang="en-US" sz="2800">
              <a:solidFill>
                <a:schemeClr val="tx1"/>
              </a:solidFill>
            </a:endParaRPr>
          </a:p>
          <a:p>
            <a:r>
              <a:rPr lang="en-US" altLang="en-US" sz="2800">
                <a:solidFill>
                  <a:schemeClr val="tx1"/>
                </a:solidFill>
              </a:rPr>
              <a:t>Workflow trong Jira</a:t>
            </a:r>
            <a:endParaRPr lang="en-US" altLang="en-US" sz="2800">
              <a:solidFill>
                <a:schemeClr val="tx1"/>
              </a:solidFill>
            </a:endParaRPr>
          </a:p>
          <a:p>
            <a:r>
              <a:rPr lang="en-US" altLang="en-US" sz="2800">
                <a:solidFill>
                  <a:schemeClr val="tx1"/>
                </a:solidFill>
              </a:rPr>
              <a:t>Tạo workflow</a:t>
            </a:r>
            <a:endParaRPr lang="en-US" altLang="en-US" sz="2800">
              <a:solidFill>
                <a:schemeClr val="tx1"/>
              </a:solidFill>
            </a:endParaRPr>
          </a:p>
          <a:p>
            <a:endParaRPr lang="en-US" altLang="en-US" sz="280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885" y="1116965"/>
            <a:ext cx="11756390" cy="5598160"/>
          </a:xfrm>
          <a:prstGeom prst="rect">
            <a:avLst/>
          </a:prstGeom>
          <a:noFill/>
        </p:spPr>
        <p:txBody>
          <a:bodyPr wrap="square" rtlCol="0">
            <a:noAutofit/>
          </a:bodyPr>
          <a:p>
            <a:pPr algn="ctr"/>
            <a:r>
              <a:rPr lang="en-US" altLang="en-US" sz="5400">
                <a:solidFill>
                  <a:srgbClr val="FF0000"/>
                </a:solidFill>
                <a:sym typeface="+mn-ea"/>
              </a:rPr>
              <a:t> Hướng dẫn sử dụng</a:t>
            </a:r>
            <a:endParaRPr lang="en-US" altLang="en-US" sz="5400">
              <a:solidFill>
                <a:srgbClr val="FF0000"/>
              </a:solidFill>
              <a:sym typeface="+mn-ea"/>
            </a:endParaRPr>
          </a:p>
          <a:p>
            <a:pPr algn="l"/>
            <a:r>
              <a:rPr lang="en-US" altLang="en-US" sz="5400"/>
              <a:t>-</a:t>
            </a:r>
            <a:r>
              <a:rPr lang="" altLang="en-US" sz="5400"/>
              <a:t>Đă</a:t>
            </a:r>
            <a:r>
              <a:rPr lang="en-US" altLang="en-US" sz="5400"/>
              <a:t>ng k</a:t>
            </a:r>
            <a:r>
              <a:rPr lang="" altLang="en-US" sz="5400"/>
              <a:t>ý</a:t>
            </a:r>
            <a:r>
              <a:rPr lang="en-US" altLang="en-US" sz="5400"/>
              <a:t> và </a:t>
            </a:r>
            <a:r>
              <a:rPr lang="" altLang="en-US" sz="5400"/>
              <a:t>đă</a:t>
            </a:r>
            <a:r>
              <a:rPr lang="en-US" altLang="en-US" sz="5400"/>
              <a:t>ng nhập tài khoản</a:t>
            </a:r>
            <a:endParaRPr lang="en-US" altLang="en-US" sz="5400"/>
          </a:p>
          <a:p>
            <a:pPr algn="l"/>
            <a:r>
              <a:rPr lang="en-US" altLang="en-US" sz="5400"/>
              <a:t>-Trang chủ jira</a:t>
            </a:r>
            <a:endParaRPr lang="en-US" altLang="en-US" sz="5400"/>
          </a:p>
          <a:p>
            <a:pPr algn="l"/>
            <a:r>
              <a:rPr lang="en-US" altLang="en-US" sz="5400"/>
              <a:t>-Chọn sản phẩm Jira Software</a:t>
            </a:r>
            <a:endParaRPr lang="en-US" altLang="en-US" sz="5400"/>
          </a:p>
          <a:p>
            <a:pPr algn="l"/>
            <a:r>
              <a:rPr lang="en-US" altLang="en-US" sz="5400"/>
              <a:t>-Tạo một dự án </a:t>
            </a:r>
            <a:r>
              <a:rPr lang="" altLang="en-US" sz="5400"/>
              <a:t>đ</a:t>
            </a:r>
            <a:r>
              <a:rPr lang="en-US" altLang="en-US" sz="5400"/>
              <a:t>ể bắt </a:t>
            </a:r>
            <a:r>
              <a:rPr lang="" altLang="en-US" sz="5400"/>
              <a:t>đ</a:t>
            </a:r>
            <a:r>
              <a:rPr lang="en-US" altLang="en-US" sz="5400"/>
              <a:t>ầu</a:t>
            </a:r>
            <a:endParaRPr lang="en-US" altLang="en-US" sz="5400"/>
          </a:p>
          <a:p>
            <a:pPr algn="l"/>
            <a:r>
              <a:rPr lang="en-US" altLang="en-US" sz="5400"/>
              <a:t>-Giao diện chính khi làm việc jira</a:t>
            </a:r>
            <a:endParaRPr lang="en-US" altLang="en-US" sz="5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160" y="1010920"/>
            <a:ext cx="11798935" cy="5688965"/>
          </a:xfrm>
          <a:prstGeom prst="rect">
            <a:avLst/>
          </a:prstGeom>
          <a:noFill/>
        </p:spPr>
        <p:txBody>
          <a:bodyPr wrap="square" rtlCol="0">
            <a:noAutofit/>
          </a:bodyPr>
          <a:p>
            <a:pPr algn="ctr"/>
            <a:r>
              <a:rPr lang="en-US" altLang="en-US" sz="4800">
                <a:solidFill>
                  <a:srgbClr val="FF0000"/>
                </a:solidFill>
              </a:rPr>
              <a:t>CH</a:t>
            </a:r>
            <a:r>
              <a:rPr lang="" altLang="en-US" sz="4800">
                <a:solidFill>
                  <a:srgbClr val="FF0000"/>
                </a:solidFill>
              </a:rPr>
              <a:t>ƯƠ</a:t>
            </a:r>
            <a:r>
              <a:rPr lang="en-US" altLang="en-US" sz="4800">
                <a:solidFill>
                  <a:srgbClr val="FF0000"/>
                </a:solidFill>
              </a:rPr>
              <a:t>NG 5: CÔNG CỤ TRIỂN KHAI DỰ </a:t>
            </a:r>
            <a:r>
              <a:rPr lang="" altLang="en-US" sz="4800">
                <a:solidFill>
                  <a:srgbClr val="FF0000"/>
                </a:solidFill>
              </a:rPr>
              <a:t>Á</a:t>
            </a:r>
            <a:r>
              <a:rPr lang="en-US" altLang="en-US" sz="4800">
                <a:solidFill>
                  <a:srgbClr val="FF0000"/>
                </a:solidFill>
              </a:rPr>
              <a:t>N - DOCKER</a:t>
            </a:r>
            <a:r>
              <a:rPr lang="en-US" altLang="en-US" sz="4800"/>
              <a:t>	</a:t>
            </a:r>
            <a:endParaRPr lang="en-US" altLang="en-US" sz="4800"/>
          </a:p>
          <a:p>
            <a:r>
              <a:rPr lang="en-US" altLang="en-US" sz="4800">
                <a:solidFill>
                  <a:srgbClr val="FF0000"/>
                </a:solidFill>
              </a:rPr>
              <a:t> </a:t>
            </a:r>
            <a:r>
              <a:rPr lang="en-US" altLang="en-US" sz="3600">
                <a:solidFill>
                  <a:srgbClr val="FF0000"/>
                </a:solidFill>
              </a:rPr>
              <a:t>Giới thiệu</a:t>
            </a:r>
            <a:endParaRPr lang="en-US" altLang="en-US" sz="3200">
              <a:solidFill>
                <a:srgbClr val="FF0000"/>
              </a:solidFill>
            </a:endParaRPr>
          </a:p>
          <a:p>
            <a:pPr indent="457200"/>
            <a:r>
              <a:rPr lang="en-US" altLang="en-US" sz="3200"/>
              <a:t>Docker là nền tảng mã nguồn mở cho phép phát triển, triển khai và chạy ứng dụng trong container. Với tính linh hoạt và dễ triển khai, Docker là công cụ phổ biến trong phát triển phần mềm hiện </a:t>
            </a:r>
            <a:r>
              <a:rPr lang="" altLang="en-US" sz="3200"/>
              <a:t>đ</a:t>
            </a:r>
            <a:r>
              <a:rPr lang="en-US" altLang="en-US" sz="3200"/>
              <a:t>ại.	</a:t>
            </a:r>
            <a:endParaRPr lang="en-US" altLang="en-US" sz="4800"/>
          </a:p>
          <a:p>
            <a:endParaRPr lang="en-US" altLang="en-US" sz="4800"/>
          </a:p>
          <a:p>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9545" y="1095375"/>
            <a:ext cx="11915140" cy="5646420"/>
          </a:xfrm>
          <a:prstGeom prst="rect">
            <a:avLst/>
          </a:prstGeom>
          <a:noFill/>
        </p:spPr>
        <p:txBody>
          <a:bodyPr wrap="square" rtlCol="0">
            <a:noAutofit/>
          </a:bodyPr>
          <a:p>
            <a:endParaRPr lang="en-US" altLang="en-US" sz="3200"/>
          </a:p>
          <a:p>
            <a:pPr algn="ctr"/>
            <a:r>
              <a:rPr lang="en-US" altLang="en-US" sz="3200">
                <a:solidFill>
                  <a:srgbClr val="FF0000"/>
                </a:solidFill>
                <a:sym typeface="+mn-ea"/>
              </a:rPr>
              <a:t> Lợi ích khi sử dụng Docker</a:t>
            </a:r>
            <a:endParaRPr lang="en-US" altLang="en-US" sz="3200">
              <a:solidFill>
                <a:srgbClr val="FF0000"/>
              </a:solidFill>
              <a:sym typeface="+mn-ea"/>
            </a:endParaRPr>
          </a:p>
          <a:p>
            <a:endParaRPr lang="en-US" altLang="en-US" sz="3200">
              <a:sym typeface="+mn-ea"/>
            </a:endParaRPr>
          </a:p>
          <a:p>
            <a:r>
              <a:rPr lang="en-US" altLang="en-US" sz="3200">
                <a:sym typeface="+mn-ea"/>
              </a:rPr>
              <a:t>- Thiết lập môi tr</a:t>
            </a:r>
            <a:r>
              <a:rPr lang="" altLang="en-US" sz="3200">
                <a:sym typeface="+mn-ea"/>
              </a:rPr>
              <a:t>ư</a:t>
            </a:r>
            <a:r>
              <a:rPr lang="en-US" altLang="en-US" sz="3200">
                <a:sym typeface="+mn-ea"/>
              </a:rPr>
              <a:t>ờng làm việc nhanh chóng, chỉ cần cấu hình một lần.</a:t>
            </a:r>
            <a:endParaRPr lang="en-US" altLang="en-US" sz="3200">
              <a:sym typeface="+mn-ea"/>
            </a:endParaRPr>
          </a:p>
          <a:p>
            <a:endParaRPr lang="en-US" altLang="en-US" sz="3200">
              <a:sym typeface="+mn-ea"/>
            </a:endParaRPr>
          </a:p>
          <a:p>
            <a:r>
              <a:rPr lang="en-US" altLang="en-US" sz="3200">
                <a:sym typeface="+mn-ea"/>
              </a:rPr>
              <a:t>- Dễ chia sẻ môi tr</a:t>
            </a:r>
            <a:r>
              <a:rPr lang="" altLang="en-US" sz="3200">
                <a:sym typeface="+mn-ea"/>
              </a:rPr>
              <a:t>ư</a:t>
            </a:r>
            <a:r>
              <a:rPr lang="en-US" altLang="en-US" sz="3200">
                <a:sym typeface="+mn-ea"/>
              </a:rPr>
              <a:t>ờng cho thành viên mới hoặc máy khác.</a:t>
            </a:r>
            <a:endParaRPr lang="en-US" altLang="en-US" sz="3200">
              <a:sym typeface="+mn-ea"/>
            </a:endParaRPr>
          </a:p>
          <a:p>
            <a:endParaRPr lang="en-US" altLang="en-US" sz="3200">
              <a:sym typeface="+mn-ea"/>
            </a:endParaRPr>
          </a:p>
          <a:p>
            <a:r>
              <a:rPr lang="en-US" altLang="en-US" sz="3200">
                <a:sym typeface="+mn-ea"/>
              </a:rPr>
              <a:t>- Giữ môi tr</a:t>
            </a:r>
            <a:r>
              <a:rPr lang="" altLang="en-US" sz="3200">
                <a:sym typeface="+mn-ea"/>
              </a:rPr>
              <a:t>ư</a:t>
            </a:r>
            <a:r>
              <a:rPr lang="en-US" altLang="en-US" sz="3200">
                <a:sym typeface="+mn-ea"/>
              </a:rPr>
              <a:t>ờng làm việc sạch sẽ, không ảnh h</a:t>
            </a:r>
            <a:r>
              <a:rPr lang="" altLang="en-US" sz="3200">
                <a:sym typeface="+mn-ea"/>
              </a:rPr>
              <a:t>ư</a:t>
            </a:r>
            <a:r>
              <a:rPr lang="en-US" altLang="en-US" sz="3200">
                <a:sym typeface="+mn-ea"/>
              </a:rPr>
              <a:t>ởng hệ thống khi xóa.</a:t>
            </a:r>
            <a:endParaRPr lang="en-US" sz="3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775" y="1148080"/>
            <a:ext cx="11534140" cy="5392420"/>
          </a:xfrm>
          <a:prstGeom prst="rect">
            <a:avLst/>
          </a:prstGeom>
          <a:noFill/>
        </p:spPr>
        <p:txBody>
          <a:bodyPr wrap="square" rtlCol="0">
            <a:noAutofit/>
          </a:bodyPr>
          <a:p>
            <a:pPr algn="ctr"/>
            <a:r>
              <a:rPr lang="en-US" altLang="en-US" sz="3200">
                <a:solidFill>
                  <a:srgbClr val="FF0000"/>
                </a:solidFill>
                <a:sym typeface="+mn-ea"/>
              </a:rPr>
              <a:t> Các bước triển khai</a:t>
            </a:r>
            <a:endParaRPr lang="en-US" altLang="en-US" sz="3200">
              <a:solidFill>
                <a:srgbClr val="FF0000"/>
              </a:solidFill>
              <a:sym typeface="+mn-ea"/>
            </a:endParaRPr>
          </a:p>
          <a:p>
            <a:endParaRPr lang="en-US" altLang="en-US" sz="2400">
              <a:sym typeface="+mn-ea"/>
            </a:endParaRPr>
          </a:p>
          <a:p>
            <a:r>
              <a:rPr lang="en-US" altLang="en-US" sz="2400">
                <a:sym typeface="+mn-ea"/>
              </a:rPr>
              <a:t>Cài </a:t>
            </a:r>
            <a:r>
              <a:rPr lang="" altLang="en-US" sz="2400">
                <a:sym typeface="+mn-ea"/>
              </a:rPr>
              <a:t>đ</a:t>
            </a:r>
            <a:r>
              <a:rPr lang="en-US" altLang="en-US" sz="2400">
                <a:sym typeface="+mn-ea"/>
              </a:rPr>
              <a:t>ặt Docker trên Windows (Docker Desktop)</a:t>
            </a:r>
            <a:endParaRPr lang="en-US" altLang="en-US" sz="2400">
              <a:sym typeface="+mn-ea"/>
            </a:endParaRPr>
          </a:p>
          <a:p>
            <a:r>
              <a:rPr lang="en-US" altLang="en-US" sz="2400">
                <a:sym typeface="+mn-ea"/>
              </a:rPr>
              <a:t>- Tải Docker Desktop và tiến hành cài </a:t>
            </a:r>
            <a:r>
              <a:rPr lang="" altLang="en-US" sz="2400">
                <a:sym typeface="+mn-ea"/>
              </a:rPr>
              <a:t>đ</a:t>
            </a:r>
            <a:r>
              <a:rPr lang="en-US" altLang="en-US" sz="2400">
                <a:sym typeface="+mn-ea"/>
              </a:rPr>
              <a:t>ặt.</a:t>
            </a:r>
            <a:endParaRPr lang="en-US" altLang="en-US" sz="2400">
              <a:sym typeface="+mn-ea"/>
            </a:endParaRPr>
          </a:p>
          <a:p>
            <a:r>
              <a:rPr lang="en-US" altLang="en-US" sz="2400">
                <a:sym typeface="+mn-ea"/>
              </a:rPr>
              <a:t>- Kích hoạt chế </a:t>
            </a:r>
            <a:r>
              <a:rPr lang="" altLang="en-US" sz="2400">
                <a:sym typeface="+mn-ea"/>
              </a:rPr>
              <a:t>đ</a:t>
            </a:r>
            <a:r>
              <a:rPr lang="en-US" altLang="en-US" sz="2400">
                <a:sym typeface="+mn-ea"/>
              </a:rPr>
              <a:t>ộ Hyper-V virtualization (không dùng </a:t>
            </a:r>
            <a:r>
              <a:rPr lang="" altLang="en-US" sz="2400">
                <a:sym typeface="+mn-ea"/>
              </a:rPr>
              <a:t>đư</a:t>
            </a:r>
            <a:r>
              <a:rPr lang="en-US" altLang="en-US" sz="2400">
                <a:sym typeface="+mn-ea"/>
              </a:rPr>
              <a:t>ợc VirtualBox khi bật).</a:t>
            </a:r>
            <a:endParaRPr lang="en-US" altLang="en-US" sz="2400">
              <a:sym typeface="+mn-ea"/>
            </a:endParaRPr>
          </a:p>
          <a:p>
            <a:endParaRPr lang="en-US" altLang="en-US" sz="2400">
              <a:sym typeface="+mn-ea"/>
            </a:endParaRPr>
          </a:p>
          <a:p>
            <a:r>
              <a:rPr lang="en-US" altLang="en-US" sz="2400">
                <a:sym typeface="+mn-ea"/>
              </a:rPr>
              <a:t>- Có thể kích hoạt Hyper-V bằng 2 cách:</a:t>
            </a:r>
            <a:endParaRPr lang="en-US" altLang="en-US" sz="2400">
              <a:sym typeface="+mn-ea"/>
            </a:endParaRPr>
          </a:p>
          <a:p>
            <a:r>
              <a:rPr lang="en-US" altLang="en-US" sz="2400">
                <a:sym typeface="+mn-ea"/>
              </a:rPr>
              <a:t>+ Dùng PowerShell:</a:t>
            </a:r>
            <a:endParaRPr lang="en-US" altLang="en-US" sz="2400">
              <a:sym typeface="+mn-ea"/>
            </a:endParaRPr>
          </a:p>
          <a:p>
            <a:r>
              <a:rPr lang="en-US" altLang="en-US" sz="2400">
                <a:sym typeface="+mn-ea"/>
              </a:rPr>
              <a:t>Enable-WindowsOptionalFeature -Online -FeatureName Microsoft-Hyper-V -All</a:t>
            </a:r>
            <a:endParaRPr lang="en-US" altLang="en-US" sz="2400">
              <a:sym typeface="+mn-ea"/>
            </a:endParaRPr>
          </a:p>
          <a:p>
            <a:r>
              <a:rPr lang="en-US" altLang="en-US" sz="2400">
                <a:sym typeface="+mn-ea"/>
              </a:rPr>
              <a:t>+ Qua giao diện Windows:</a:t>
            </a:r>
            <a:endParaRPr lang="en-US" altLang="en-US" sz="2400">
              <a:sym typeface="+mn-ea"/>
            </a:endParaRPr>
          </a:p>
          <a:p>
            <a:r>
              <a:rPr lang="en-US" altLang="en-US" sz="2400">
                <a:sym typeface="+mn-ea"/>
              </a:rPr>
              <a:t>Apps and Features → Programs and Features → Turn Windows features on or off → Chọn Hyper-V</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7975" y="353060"/>
            <a:ext cx="11797030" cy="6322695"/>
          </a:xfrm>
          <a:prstGeom prst="rect">
            <a:avLst/>
          </a:prstGeom>
          <a:noFill/>
        </p:spPr>
        <p:txBody>
          <a:bodyPr wrap="square" rtlCol="0">
            <a:noAutofit/>
          </a:bodyPr>
          <a:p>
            <a:pPr algn="ctr"/>
            <a:r>
              <a:rPr lang="en-US" altLang="en-US" sz="3200">
                <a:solidFill>
                  <a:srgbClr val="FF0000"/>
                </a:solidFill>
              </a:rPr>
              <a:t>KẾT LUẬN</a:t>
            </a:r>
            <a:endParaRPr lang="en-US" altLang="en-US" sz="3200">
              <a:solidFill>
                <a:srgbClr val="FF0000"/>
              </a:solidFill>
            </a:endParaRPr>
          </a:p>
          <a:p>
            <a:r>
              <a:rPr lang="en-US" altLang="en-US" sz="3200">
                <a:solidFill>
                  <a:srgbClr val="FF0000"/>
                </a:solidFill>
              </a:rPr>
              <a:t>Nhóm </a:t>
            </a:r>
            <a:r>
              <a:rPr lang="" altLang="en-US" sz="3200">
                <a:solidFill>
                  <a:srgbClr val="FF0000"/>
                </a:solidFill>
              </a:rPr>
              <a:t>đ</a:t>
            </a:r>
            <a:r>
              <a:rPr lang="en-US" altLang="en-US" sz="3200">
                <a:solidFill>
                  <a:srgbClr val="FF0000"/>
                </a:solidFill>
              </a:rPr>
              <a:t>ã áp dụng nhiều công cụ hiện </a:t>
            </a:r>
            <a:r>
              <a:rPr lang="" altLang="en-US" sz="3200">
                <a:solidFill>
                  <a:srgbClr val="FF0000"/>
                </a:solidFill>
              </a:rPr>
              <a:t>đ</a:t>
            </a:r>
            <a:r>
              <a:rPr lang="en-US" altLang="en-US" sz="3200">
                <a:solidFill>
                  <a:srgbClr val="FF0000"/>
                </a:solidFill>
              </a:rPr>
              <a:t>ại </a:t>
            </a:r>
            <a:r>
              <a:rPr lang="" altLang="en-US" sz="3200">
                <a:solidFill>
                  <a:srgbClr val="FF0000"/>
                </a:solidFill>
              </a:rPr>
              <a:t>đ</a:t>
            </a:r>
            <a:r>
              <a:rPr lang="en-US" altLang="en-US" sz="3200">
                <a:solidFill>
                  <a:srgbClr val="FF0000"/>
                </a:solidFill>
              </a:rPr>
              <a:t>ể </a:t>
            </a:r>
            <a:r>
              <a:rPr lang="" altLang="en-US" sz="3200">
                <a:solidFill>
                  <a:srgbClr val="FF0000"/>
                </a:solidFill>
              </a:rPr>
              <a:t>đ</a:t>
            </a:r>
            <a:r>
              <a:rPr lang="en-US" altLang="en-US" sz="3200">
                <a:solidFill>
                  <a:srgbClr val="FF0000"/>
                </a:solidFill>
              </a:rPr>
              <a:t>ảm bảo hiệu quả trong thiết kế, triển khai và kiểm thử:</a:t>
            </a:r>
            <a:endParaRPr lang="en-US" altLang="en-US" sz="3200">
              <a:solidFill>
                <a:srgbClr val="FF0000"/>
              </a:solidFill>
            </a:endParaRPr>
          </a:p>
          <a:p>
            <a:r>
              <a:rPr lang="en-US" altLang="en-US" sz="3200"/>
              <a:t>ASP.NET Core: Xây dựng backend, bảo mật và phân quyền qua Identity.</a:t>
            </a:r>
            <a:endParaRPr lang="en-US" altLang="en-US" sz="3200"/>
          </a:p>
          <a:p>
            <a:endParaRPr lang="en-US" altLang="en-US" sz="3200"/>
          </a:p>
          <a:p>
            <a:r>
              <a:rPr lang="en-US" altLang="en-US" sz="3200"/>
              <a:t>GitHub: Quản l</a:t>
            </a:r>
            <a:r>
              <a:rPr lang="" altLang="en-US" sz="3200"/>
              <a:t>ý</a:t>
            </a:r>
            <a:r>
              <a:rPr lang="en-US" altLang="en-US" sz="3200"/>
              <a:t> mã nguồn và kiểm soát phiên bản hiệu quả.</a:t>
            </a:r>
            <a:endParaRPr lang="en-US" altLang="en-US" sz="3200"/>
          </a:p>
          <a:p>
            <a:endParaRPr lang="en-US" altLang="en-US" sz="3200"/>
          </a:p>
          <a:p>
            <a:r>
              <a:rPr lang="en-US" altLang="en-US" sz="3200"/>
              <a:t>Figma: Thiết kế giao diện trực quan, tối </a:t>
            </a:r>
            <a:r>
              <a:rPr lang="" altLang="en-US" sz="3200"/>
              <a:t>ư</a:t>
            </a:r>
            <a:r>
              <a:rPr lang="en-US" altLang="en-US" sz="3200"/>
              <a:t>u trải nghiệm ng</a:t>
            </a:r>
            <a:r>
              <a:rPr lang="" altLang="en-US" sz="3200"/>
              <a:t>ư</a:t>
            </a:r>
            <a:r>
              <a:rPr lang="en-US" altLang="en-US" sz="3200"/>
              <a:t>ời dùng.</a:t>
            </a:r>
            <a:endParaRPr lang="en-US" altLang="en-US" sz="3200"/>
          </a:p>
          <a:p>
            <a:endParaRPr lang="en-US" altLang="en-US" sz="3200"/>
          </a:p>
          <a:p>
            <a:r>
              <a:rPr lang="en-US" altLang="en-US" sz="3200"/>
              <a:t>JIRA: Quản l</a:t>
            </a:r>
            <a:r>
              <a:rPr lang="" altLang="en-US" sz="3200"/>
              <a:t>ý</a:t>
            </a:r>
            <a:r>
              <a:rPr lang="en-US" altLang="en-US" sz="3200"/>
              <a:t> tiến </a:t>
            </a:r>
            <a:r>
              <a:rPr lang="" altLang="en-US" sz="3200"/>
              <a:t>đ</a:t>
            </a:r>
            <a:r>
              <a:rPr lang="en-US" altLang="en-US" sz="3200"/>
              <a:t>ộ, phân công công việc theo quy trình r</a:t>
            </a:r>
            <a:r>
              <a:rPr lang="" altLang="en-US" sz="3200"/>
              <a:t>õ</a:t>
            </a:r>
            <a:r>
              <a:rPr lang="en-US" altLang="en-US" sz="3200"/>
              <a:t> ràng.</a:t>
            </a:r>
            <a:endParaRPr lang="en-US" altLang="en-US" sz="3200"/>
          </a:p>
          <a:p>
            <a:endParaRPr lang="en-US" altLang="en-US" sz="3200"/>
          </a:p>
          <a:p>
            <a:r>
              <a:rPr lang="en-US" altLang="en-US" sz="3200"/>
              <a:t>Docker: </a:t>
            </a:r>
            <a:r>
              <a:rPr lang="" altLang="en-US" sz="3200"/>
              <a:t>Đ</a:t>
            </a:r>
            <a:r>
              <a:rPr lang="en-US" altLang="en-US" sz="3200"/>
              <a:t>ảm bảo môi tr</a:t>
            </a:r>
            <a:r>
              <a:rPr lang="" altLang="en-US" sz="3200"/>
              <a:t>ư</a:t>
            </a:r>
            <a:r>
              <a:rPr lang="en-US" altLang="en-US" sz="3200"/>
              <a:t>ờng triển khai nhất quán và hiệu quả.</a:t>
            </a:r>
            <a:endParaRPr lang="en-US" altLang="en-US"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554007" y="0"/>
            <a:ext cx="8030605"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806876" y="0"/>
            <a:ext cx="1650735" cy="1409700"/>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a:spLocks noChangeAspect="1"/>
          </p:cNvSpPr>
          <p:nvPr>
            <p:custDataLst>
              <p:tags r:id="rId1"/>
            </p:custDataLst>
          </p:nvPr>
        </p:nvSpPr>
        <p:spPr>
          <a:xfrm>
            <a:off x="7554572" y="0"/>
            <a:ext cx="4539361" cy="6858000"/>
          </a:xfrm>
          <a:custGeom>
            <a:avLst/>
            <a:gdLst>
              <a:gd name="connsiteX0" fmla="*/ 4152952 w 4539361"/>
              <a:gd name="connsiteY0" fmla="*/ 0 h 6858000"/>
              <a:gd name="connsiteX1" fmla="*/ 4539361 w 4539361"/>
              <a:gd name="connsiteY1" fmla="*/ 0 h 6858000"/>
              <a:gd name="connsiteX2" fmla="*/ 2232038 w 4539361"/>
              <a:gd name="connsiteY2" fmla="*/ 2286000 h 6858000"/>
              <a:gd name="connsiteX3" fmla="*/ 4515543 w 4539361"/>
              <a:gd name="connsiteY3" fmla="*/ 4572000 h 6858000"/>
              <a:gd name="connsiteX4" fmla="*/ 4527452 w 4539361"/>
              <a:gd name="connsiteY4" fmla="*/ 4572000 h 6858000"/>
              <a:gd name="connsiteX5" fmla="*/ 2243947 w 4539361"/>
              <a:gd name="connsiteY5" fmla="*/ 6858000 h 6858000"/>
              <a:gd name="connsiteX6" fmla="*/ 1857538 w 4539361"/>
              <a:gd name="connsiteY6" fmla="*/ 6858000 h 6858000"/>
              <a:gd name="connsiteX7" fmla="*/ 4141043 w 4539361"/>
              <a:gd name="connsiteY7" fmla="*/ 4572000 h 6858000"/>
              <a:gd name="connsiteX8" fmla="*/ 4129134 w 4539361"/>
              <a:gd name="connsiteY8" fmla="*/ 4572000 h 6858000"/>
              <a:gd name="connsiteX9" fmla="*/ 1845629 w 4539361"/>
              <a:gd name="connsiteY9" fmla="*/ 2286000 h 6858000"/>
              <a:gd name="connsiteX10" fmla="*/ 3691544 w 4539361"/>
              <a:gd name="connsiteY10" fmla="*/ 0 h 6858000"/>
              <a:gd name="connsiteX11" fmla="*/ 4077953 w 4539361"/>
              <a:gd name="connsiteY11" fmla="*/ 0 h 6858000"/>
              <a:gd name="connsiteX12" fmla="*/ 1770630 w 4539361"/>
              <a:gd name="connsiteY12" fmla="*/ 2286000 h 6858000"/>
              <a:gd name="connsiteX13" fmla="*/ 4054135 w 4539361"/>
              <a:gd name="connsiteY13" fmla="*/ 4572000 h 6858000"/>
              <a:gd name="connsiteX14" fmla="*/ 4066044 w 4539361"/>
              <a:gd name="connsiteY14" fmla="*/ 4572000 h 6858000"/>
              <a:gd name="connsiteX15" fmla="*/ 1782539 w 4539361"/>
              <a:gd name="connsiteY15" fmla="*/ 6858000 h 6858000"/>
              <a:gd name="connsiteX16" fmla="*/ 1396130 w 4539361"/>
              <a:gd name="connsiteY16" fmla="*/ 6858000 h 6858000"/>
              <a:gd name="connsiteX17" fmla="*/ 3679635 w 4539361"/>
              <a:gd name="connsiteY17" fmla="*/ 4572000 h 6858000"/>
              <a:gd name="connsiteX18" fmla="*/ 3667726 w 4539361"/>
              <a:gd name="connsiteY18" fmla="*/ 4572000 h 6858000"/>
              <a:gd name="connsiteX19" fmla="*/ 1384221 w 4539361"/>
              <a:gd name="connsiteY19" fmla="*/ 2286000 h 6858000"/>
              <a:gd name="connsiteX20" fmla="*/ 3230137 w 4539361"/>
              <a:gd name="connsiteY20" fmla="*/ 0 h 6858000"/>
              <a:gd name="connsiteX21" fmla="*/ 3616546 w 4539361"/>
              <a:gd name="connsiteY21" fmla="*/ 0 h 6858000"/>
              <a:gd name="connsiteX22" fmla="*/ 1309223 w 4539361"/>
              <a:gd name="connsiteY22" fmla="*/ 2286000 h 6858000"/>
              <a:gd name="connsiteX23" fmla="*/ 3592728 w 4539361"/>
              <a:gd name="connsiteY23" fmla="*/ 4572000 h 6858000"/>
              <a:gd name="connsiteX24" fmla="*/ 3604637 w 4539361"/>
              <a:gd name="connsiteY24" fmla="*/ 4572000 h 6858000"/>
              <a:gd name="connsiteX25" fmla="*/ 1321132 w 4539361"/>
              <a:gd name="connsiteY25" fmla="*/ 6858000 h 6858000"/>
              <a:gd name="connsiteX26" fmla="*/ 934723 w 4539361"/>
              <a:gd name="connsiteY26" fmla="*/ 6858000 h 6858000"/>
              <a:gd name="connsiteX27" fmla="*/ 3218228 w 4539361"/>
              <a:gd name="connsiteY27" fmla="*/ 4572000 h 6858000"/>
              <a:gd name="connsiteX28" fmla="*/ 3206319 w 4539361"/>
              <a:gd name="connsiteY28" fmla="*/ 4572000 h 6858000"/>
              <a:gd name="connsiteX29" fmla="*/ 922814 w 4539361"/>
              <a:gd name="connsiteY29" fmla="*/ 2286000 h 6858000"/>
              <a:gd name="connsiteX30" fmla="*/ 2768730 w 4539361"/>
              <a:gd name="connsiteY30" fmla="*/ 0 h 6858000"/>
              <a:gd name="connsiteX31" fmla="*/ 3155139 w 4539361"/>
              <a:gd name="connsiteY31" fmla="*/ 0 h 6858000"/>
              <a:gd name="connsiteX32" fmla="*/ 847816 w 4539361"/>
              <a:gd name="connsiteY32" fmla="*/ 2286000 h 6858000"/>
              <a:gd name="connsiteX33" fmla="*/ 3131321 w 4539361"/>
              <a:gd name="connsiteY33" fmla="*/ 4572000 h 6858000"/>
              <a:gd name="connsiteX34" fmla="*/ 3143230 w 4539361"/>
              <a:gd name="connsiteY34" fmla="*/ 4572000 h 6858000"/>
              <a:gd name="connsiteX35" fmla="*/ 859725 w 4539361"/>
              <a:gd name="connsiteY35" fmla="*/ 6858000 h 6858000"/>
              <a:gd name="connsiteX36" fmla="*/ 473316 w 4539361"/>
              <a:gd name="connsiteY36" fmla="*/ 6858000 h 6858000"/>
              <a:gd name="connsiteX37" fmla="*/ 2756821 w 4539361"/>
              <a:gd name="connsiteY37" fmla="*/ 4572000 h 6858000"/>
              <a:gd name="connsiteX38" fmla="*/ 2744912 w 4539361"/>
              <a:gd name="connsiteY38" fmla="*/ 4572000 h 6858000"/>
              <a:gd name="connsiteX39" fmla="*/ 461407 w 4539361"/>
              <a:gd name="connsiteY39" fmla="*/ 2286000 h 6858000"/>
              <a:gd name="connsiteX40" fmla="*/ 2307323 w 4539361"/>
              <a:gd name="connsiteY40" fmla="*/ 0 h 6858000"/>
              <a:gd name="connsiteX41" fmla="*/ 2693732 w 4539361"/>
              <a:gd name="connsiteY41" fmla="*/ 0 h 6858000"/>
              <a:gd name="connsiteX42" fmla="*/ 386409 w 4539361"/>
              <a:gd name="connsiteY42" fmla="*/ 2286000 h 6858000"/>
              <a:gd name="connsiteX43" fmla="*/ 2669914 w 4539361"/>
              <a:gd name="connsiteY43" fmla="*/ 4572000 h 6858000"/>
              <a:gd name="connsiteX44" fmla="*/ 2681823 w 4539361"/>
              <a:gd name="connsiteY44" fmla="*/ 4572000 h 6858000"/>
              <a:gd name="connsiteX45" fmla="*/ 398318 w 4539361"/>
              <a:gd name="connsiteY45" fmla="*/ 6858000 h 6858000"/>
              <a:gd name="connsiteX46" fmla="*/ 11909 w 4539361"/>
              <a:gd name="connsiteY46" fmla="*/ 6858000 h 6858000"/>
              <a:gd name="connsiteX47" fmla="*/ 2295414 w 4539361"/>
              <a:gd name="connsiteY47" fmla="*/ 4572000 h 6858000"/>
              <a:gd name="connsiteX48" fmla="*/ 2283505 w 4539361"/>
              <a:gd name="connsiteY48" fmla="*/ 4572000 h 6858000"/>
              <a:gd name="connsiteX49" fmla="*/ 0 w 4539361"/>
              <a:gd name="connsiteY4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9361" h="6858000">
                <a:moveTo>
                  <a:pt x="4152952" y="0"/>
                </a:moveTo>
                <a:lnTo>
                  <a:pt x="4539361" y="0"/>
                </a:lnTo>
                <a:lnTo>
                  <a:pt x="2232038" y="2286000"/>
                </a:lnTo>
                <a:lnTo>
                  <a:pt x="4515543" y="4572000"/>
                </a:lnTo>
                <a:lnTo>
                  <a:pt x="4527452" y="4572000"/>
                </a:lnTo>
                <a:lnTo>
                  <a:pt x="2243947" y="6858000"/>
                </a:lnTo>
                <a:lnTo>
                  <a:pt x="1857538" y="6858000"/>
                </a:lnTo>
                <a:lnTo>
                  <a:pt x="4141043" y="4572000"/>
                </a:lnTo>
                <a:lnTo>
                  <a:pt x="4129134" y="4572000"/>
                </a:lnTo>
                <a:lnTo>
                  <a:pt x="1845629" y="2286000"/>
                </a:lnTo>
                <a:close/>
                <a:moveTo>
                  <a:pt x="3691544" y="0"/>
                </a:moveTo>
                <a:lnTo>
                  <a:pt x="4077953" y="0"/>
                </a:lnTo>
                <a:lnTo>
                  <a:pt x="1770630" y="2286000"/>
                </a:lnTo>
                <a:lnTo>
                  <a:pt x="4054135" y="4572000"/>
                </a:lnTo>
                <a:lnTo>
                  <a:pt x="4066044" y="4572000"/>
                </a:lnTo>
                <a:lnTo>
                  <a:pt x="1782539" y="6858000"/>
                </a:lnTo>
                <a:lnTo>
                  <a:pt x="1396130" y="6858000"/>
                </a:lnTo>
                <a:lnTo>
                  <a:pt x="3679635" y="4572000"/>
                </a:lnTo>
                <a:lnTo>
                  <a:pt x="3667726" y="4572000"/>
                </a:lnTo>
                <a:lnTo>
                  <a:pt x="1384221" y="2286000"/>
                </a:lnTo>
                <a:close/>
                <a:moveTo>
                  <a:pt x="3230137" y="0"/>
                </a:moveTo>
                <a:lnTo>
                  <a:pt x="3616546" y="0"/>
                </a:lnTo>
                <a:lnTo>
                  <a:pt x="1309223" y="2286000"/>
                </a:lnTo>
                <a:lnTo>
                  <a:pt x="3592728" y="4572000"/>
                </a:lnTo>
                <a:lnTo>
                  <a:pt x="3604637" y="4572000"/>
                </a:lnTo>
                <a:lnTo>
                  <a:pt x="1321132" y="6858000"/>
                </a:lnTo>
                <a:lnTo>
                  <a:pt x="934723" y="6858000"/>
                </a:lnTo>
                <a:lnTo>
                  <a:pt x="3218228" y="4572000"/>
                </a:lnTo>
                <a:lnTo>
                  <a:pt x="3206319" y="4572000"/>
                </a:lnTo>
                <a:lnTo>
                  <a:pt x="922814" y="2286000"/>
                </a:lnTo>
                <a:close/>
                <a:moveTo>
                  <a:pt x="2768730" y="0"/>
                </a:moveTo>
                <a:lnTo>
                  <a:pt x="3155139" y="0"/>
                </a:lnTo>
                <a:lnTo>
                  <a:pt x="847816" y="2286000"/>
                </a:lnTo>
                <a:lnTo>
                  <a:pt x="3131321" y="4572000"/>
                </a:lnTo>
                <a:lnTo>
                  <a:pt x="3143230" y="4572000"/>
                </a:lnTo>
                <a:lnTo>
                  <a:pt x="859725" y="6858000"/>
                </a:lnTo>
                <a:lnTo>
                  <a:pt x="473316" y="6858000"/>
                </a:lnTo>
                <a:lnTo>
                  <a:pt x="2756821" y="4572000"/>
                </a:lnTo>
                <a:lnTo>
                  <a:pt x="2744912" y="4572000"/>
                </a:lnTo>
                <a:lnTo>
                  <a:pt x="461407" y="2286000"/>
                </a:lnTo>
                <a:close/>
                <a:moveTo>
                  <a:pt x="2307323" y="0"/>
                </a:moveTo>
                <a:lnTo>
                  <a:pt x="2693732" y="0"/>
                </a:lnTo>
                <a:lnTo>
                  <a:pt x="386409" y="2286000"/>
                </a:lnTo>
                <a:lnTo>
                  <a:pt x="2669914" y="4572000"/>
                </a:lnTo>
                <a:lnTo>
                  <a:pt x="2681823" y="4572000"/>
                </a:lnTo>
                <a:lnTo>
                  <a:pt x="398318" y="6858000"/>
                </a:lnTo>
                <a:lnTo>
                  <a:pt x="11909" y="6858000"/>
                </a:lnTo>
                <a:lnTo>
                  <a:pt x="2295414" y="4572000"/>
                </a:lnTo>
                <a:lnTo>
                  <a:pt x="2283505" y="4572000"/>
                </a:lnTo>
                <a:lnTo>
                  <a:pt x="0" y="2286000"/>
                </a:lnTo>
                <a:close/>
              </a:path>
            </a:pathLst>
          </a:custGeom>
          <a:blipFill dpi="0" rotWithShape="0">
            <a:blip r:embed="rId2">
              <a:extLst>
                <a:ext uri="{28A0092B-C50C-407E-A947-70E740481C1C}">
                  <a14:useLocalDpi xmlns:a14="http://schemas.microsoft.com/office/drawing/2010/main" val="0"/>
                </a:ext>
              </a:extLst>
            </a:blip>
            <a:srcRect/>
            <a:stretch>
              <a:fillRect l="-43955" r="-4395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388620" y="360045"/>
            <a:ext cx="11396345" cy="1154430"/>
          </a:xfrm>
          <a:prstGeom prst="rect">
            <a:avLst/>
          </a:prstGeom>
          <a:noFill/>
        </p:spPr>
        <p:txBody>
          <a:bodyPr wrap="none" rtlCol="0">
            <a:noAutofit/>
            <a:scene3d>
              <a:camera prst="orthographicFront"/>
              <a:lightRig rig="threePt" dir="t"/>
            </a:scene3d>
            <a:sp3d contourW="12700"/>
          </a:bodyPr>
          <a:lstStyle/>
          <a:p>
            <a:pPr algn="l"/>
            <a:r>
              <a:rPr lang="en-US" altLang="en-US" sz="6000">
                <a:solidFill>
                  <a:srgbClr val="FF0000"/>
                </a:solidFill>
                <a:cs typeface="+mn-ea"/>
                <a:sym typeface="+mn-lt"/>
              </a:rPr>
              <a:t>T</a:t>
            </a:r>
            <a:r>
              <a:rPr lang="" altLang="en-US" sz="6000">
                <a:solidFill>
                  <a:srgbClr val="FF0000"/>
                </a:solidFill>
                <a:cs typeface="+mn-ea"/>
                <a:sym typeface="+mn-lt"/>
              </a:rPr>
              <a:t>À</a:t>
            </a:r>
            <a:r>
              <a:rPr lang="en-US" altLang="en-US" sz="6000">
                <a:solidFill>
                  <a:srgbClr val="FF0000"/>
                </a:solidFill>
                <a:cs typeface="+mn-ea"/>
                <a:sym typeface="+mn-lt"/>
              </a:rPr>
              <a:t>I LIỆU THAM KHẢO</a:t>
            </a:r>
            <a:r>
              <a:rPr lang="en-US" altLang="en-US" sz="6000">
                <a:solidFill>
                  <a:schemeClr val="accent2"/>
                </a:solidFill>
                <a:cs typeface="+mn-ea"/>
                <a:sym typeface="+mn-lt"/>
              </a:rPr>
              <a:t>	</a:t>
            </a:r>
            <a:endParaRPr lang="en-US" altLang="en-US" sz="6000">
              <a:solidFill>
                <a:schemeClr val="accent2"/>
              </a:solidFill>
              <a:cs typeface="+mn-ea"/>
              <a:sym typeface="+mn-lt"/>
            </a:endParaRPr>
          </a:p>
          <a:p>
            <a:pPr algn="l"/>
            <a:r>
              <a:rPr lang="en-US" altLang="en-US" sz="2000" dirty="0">
                <a:solidFill>
                  <a:schemeClr val="accent2"/>
                </a:solidFill>
                <a:cs typeface="+mn-ea"/>
                <a:sym typeface="+mn-lt"/>
              </a:rPr>
              <a:t>[1]https://docs.microsoft.com/en-us/aspnet/core/</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[2]https://docs.microsoft.com/en-us/ef/core/</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[3]https://www.entityframeworktutorial.net/</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[4]https://docs.microsoft.com/en-us/sql/sql-server/</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[5]https://getbootstrap.com/docs/4.0/getting-started/introduction/</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[6]https://www.w3schools.com</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[7]https://stackoverflow.com/</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[8]https://help.figma.com/hc/en-us</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[9]https://github.com/</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[10]https://www.atlassian.com/software/jira/guides</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[11]https://docs.docker.com/</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[12]https://docs.docker.com/engine/swarm/how-swarm-mode-works/nodes/</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[13]https://docs.docker.com/get-started/docker-overview/</a:t>
            </a:r>
            <a:endParaRPr lang="en-US" altLang="en-US" sz="2000" dirty="0">
              <a:solidFill>
                <a:schemeClr val="accent2"/>
              </a:solidFill>
              <a:cs typeface="+mn-ea"/>
              <a:sym typeface="+mn-lt"/>
            </a:endParaRPr>
          </a:p>
          <a:p>
            <a:pPr algn="l"/>
            <a:r>
              <a:rPr lang="en-US" altLang="en-US" sz="2000" dirty="0">
                <a:solidFill>
                  <a:schemeClr val="accent2"/>
                </a:solidFill>
                <a:cs typeface="+mn-ea"/>
                <a:sym typeface="+mn-lt"/>
              </a:rPr>
              <a:t>[14]https://openai.com</a:t>
            </a:r>
            <a:endParaRPr lang="en-US" altLang="en-US" sz="2000" dirty="0">
              <a:solidFill>
                <a:schemeClr val="accent2"/>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3" grpId="0" bldLvl="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a:spLocks noChangeAspect="1"/>
          </p:cNvSpPr>
          <p:nvPr>
            <p:custDataLst>
              <p:tags r:id="rId1"/>
            </p:custDataLst>
          </p:nvPr>
        </p:nvSpPr>
        <p:spPr>
          <a:xfrm>
            <a:off x="1113640" y="2171701"/>
            <a:ext cx="9516259" cy="2742952"/>
          </a:xfrm>
          <a:prstGeom prst="parallelogram">
            <a:avLst>
              <a:gd name="adj" fmla="val 100151"/>
            </a:avLst>
          </a:prstGeom>
          <a:blipFill dpi="0" rotWithShape="0">
            <a:blip r:embed="rId2">
              <a:extLst>
                <a:ext uri="{28A0092B-C50C-407E-A947-70E740481C1C}">
                  <a14:useLocalDpi xmlns:a14="http://schemas.microsoft.com/office/drawing/2010/main" val="0"/>
                </a:ext>
              </a:extLst>
            </a:blip>
            <a:srcRect/>
            <a:stretch>
              <a:fillRect t="-123468" b="-1234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303418"/>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2"/>
          <p:cNvSpPr>
            <a:spLocks noChangeAspect="1"/>
          </p:cNvSpPr>
          <p:nvPr/>
        </p:nvSpPr>
        <p:spPr>
          <a:xfrm>
            <a:off x="1113639" y="2171701"/>
            <a:ext cx="9516259" cy="2742952"/>
          </a:xfrm>
          <a:prstGeom prst="parallelogram">
            <a:avLst>
              <a:gd name="adj" fmla="val 10015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a:cs typeface="+mn-ea"/>
                <a:sym typeface="+mn-lt"/>
              </a:rPr>
              <a:t>NHÓM EM XIN CẢM ƠN Ạ </a:t>
            </a:r>
            <a:endParaRPr lang="en-US" altLang="zh-CN" sz="5400">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1+#ppt_w/2"/>
                                          </p:val>
                                        </p:tav>
                                        <p:tav tm="100000">
                                          <p:val>
                                            <p:strVal val="#ppt_x"/>
                                          </p:val>
                                        </p:tav>
                                      </p:tavLst>
                                    </p:anim>
                                    <p:anim calcmode="lin" valueType="num">
                                      <p:cBhvr additive="base">
                                        <p:cTn id="11" dur="5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1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3" grpId="0" bldLvl="0" animBg="1"/>
      <p:bldP spid="15" grpId="0" bldLvl="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056762" y="2480227"/>
            <a:ext cx="3333991"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vi-VN" altLang="zh-CN" sz="1400">
                <a:solidFill>
                  <a:schemeClr val="bg1">
                    <a:lumMod val="50000"/>
                  </a:schemeClr>
                </a:solidFill>
                <a:cs typeface="+mn-ea"/>
                <a:sym typeface="+mn-lt"/>
              </a:rPr>
              <a:t>Giảng viên hướng dẫn</a:t>
            </a:r>
            <a:endParaRPr lang="vi-VN" altLang="zh-CN" sz="1400">
              <a:solidFill>
                <a:schemeClr val="bg1">
                  <a:lumMod val="50000"/>
                </a:schemeClr>
              </a:solidFill>
              <a:cs typeface="+mn-ea"/>
              <a:sym typeface="+mn-lt"/>
            </a:endParaRPr>
          </a:p>
          <a:p>
            <a:pPr>
              <a:lnSpc>
                <a:spcPct val="114000"/>
              </a:lnSpc>
            </a:pPr>
            <a:endParaRPr lang="en-US" altLang="zh-CN" sz="1400" dirty="0">
              <a:solidFill>
                <a:schemeClr val="bg1">
                  <a:lumMod val="50000"/>
                </a:schemeClr>
              </a:solidFill>
              <a:cs typeface="+mn-ea"/>
              <a:sym typeface="+mn-lt"/>
            </a:endParaRPr>
          </a:p>
        </p:txBody>
      </p:sp>
      <p:cxnSp>
        <p:nvCxnSpPr>
          <p:cNvPr id="4" name="直接连接符 3"/>
          <p:cNvCxnSpPr/>
          <p:nvPr/>
        </p:nvCxnSpPr>
        <p:spPr>
          <a:xfrm flipH="1">
            <a:off x="3457315" y="878047"/>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3166974" y="2256384"/>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3805267" y="4379628"/>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8056736" y="2788450"/>
            <a:ext cx="2999186" cy="534035"/>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solidFill>
                  <a:schemeClr val="tx1">
                    <a:lumMod val="75000"/>
                    <a:lumOff val="25000"/>
                  </a:schemeClr>
                </a:solidFill>
                <a:cs typeface="+mn-ea"/>
                <a:sym typeface="+mn-lt"/>
              </a:rPr>
              <a:t>Dv </a:t>
            </a:r>
            <a:r>
              <a:rPr lang="en-US" altLang="en-US" sz="2400" b="1" dirty="0">
                <a:solidFill>
                  <a:schemeClr val="tx1">
                    <a:lumMod val="75000"/>
                    <a:lumOff val="25000"/>
                  </a:schemeClr>
                </a:solidFill>
                <a:cs typeface="+mn-ea"/>
                <a:sym typeface="+mn-lt"/>
              </a:rPr>
              <a:t>Nguyễn Hữu Trung</a:t>
            </a:r>
            <a:endParaRPr lang="en-US" altLang="en-US" sz="2400" b="1" dirty="0">
              <a:solidFill>
                <a:schemeClr val="tx1">
                  <a:lumMod val="75000"/>
                  <a:lumOff val="25000"/>
                </a:schemeClr>
              </a:solidFill>
              <a:cs typeface="+mn-ea"/>
              <a:sym typeface="+mn-lt"/>
            </a:endParaRPr>
          </a:p>
        </p:txBody>
      </p:sp>
      <p:grpSp>
        <p:nvGrpSpPr>
          <p:cNvPr id="8" name="Nhóm 7"/>
          <p:cNvGrpSpPr/>
          <p:nvPr/>
        </p:nvGrpSpPr>
        <p:grpSpPr>
          <a:xfrm>
            <a:off x="10964340" y="2853954"/>
            <a:ext cx="667657" cy="667657"/>
            <a:chOff x="7379638" y="3045110"/>
            <a:chExt cx="667657" cy="667657"/>
          </a:xfrm>
        </p:grpSpPr>
        <p:sp>
          <p:nvSpPr>
            <p:cNvPr id="29" name="椭圆 28"/>
            <p:cNvSpPr/>
            <p:nvPr/>
          </p:nvSpPr>
          <p:spPr>
            <a:xfrm>
              <a:off x="7379638" y="3045110"/>
              <a:ext cx="667657" cy="66765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7" name="Đồ họa 6" descr="Classroom outline"/>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71400" y="3136872"/>
              <a:ext cx="484132" cy="484132"/>
            </a:xfrm>
            <a:prstGeom prst="rect">
              <a:avLst/>
            </a:prstGeom>
          </p:spPr>
        </p:pic>
      </p:grpSp>
      <p:grpSp>
        <p:nvGrpSpPr>
          <p:cNvPr id="37" name="Nhóm 36"/>
          <p:cNvGrpSpPr/>
          <p:nvPr/>
        </p:nvGrpSpPr>
        <p:grpSpPr>
          <a:xfrm>
            <a:off x="6885070" y="3429517"/>
            <a:ext cx="8680450" cy="3560445"/>
            <a:chOff x="7785500" y="1371482"/>
            <a:chExt cx="8680450" cy="3560445"/>
          </a:xfrm>
        </p:grpSpPr>
        <p:sp>
          <p:nvSpPr>
            <p:cNvPr id="10" name="矩形 19"/>
            <p:cNvSpPr/>
            <p:nvPr/>
          </p:nvSpPr>
          <p:spPr>
            <a:xfrm>
              <a:off x="7785500" y="1739147"/>
              <a:ext cx="8680450" cy="3192780"/>
            </a:xfrm>
            <a:prstGeom prst="rect">
              <a:avLst/>
            </a:prstGeom>
          </p:spPr>
          <p:txBody>
            <a:bodyPr wrap="square">
              <a:spAutoFit/>
              <a:scene3d>
                <a:camera prst="orthographicFront"/>
                <a:lightRig rig="threePt" dir="t"/>
              </a:scene3d>
              <a:sp3d contourW="12700"/>
            </a:bodyPr>
            <a:lstStyle/>
            <a:p>
              <a:pPr>
                <a:lnSpc>
                  <a:spcPct val="120000"/>
                </a:lnSpc>
              </a:pPr>
              <a:r>
                <a:rPr lang="en-US" altLang="en-US" sz="2400" b="1" dirty="0">
                  <a:solidFill>
                    <a:schemeClr val="tx1">
                      <a:lumMod val="75000"/>
                      <a:lumOff val="25000"/>
                    </a:schemeClr>
                  </a:solidFill>
                  <a:cs typeface="+mn-ea"/>
                  <a:sym typeface="+mn-lt"/>
                </a:rPr>
                <a:t>Phạm Minh Thịnh		2180606330</a:t>
              </a:r>
              <a:endParaRPr lang="en-US" altLang="en-US" sz="2400" b="1" dirty="0">
                <a:solidFill>
                  <a:schemeClr val="tx1">
                    <a:lumMod val="75000"/>
                    <a:lumOff val="25000"/>
                  </a:schemeClr>
                </a:solidFill>
                <a:cs typeface="+mn-ea"/>
                <a:sym typeface="+mn-lt"/>
              </a:endParaRPr>
            </a:p>
            <a:p>
              <a:pPr>
                <a:lnSpc>
                  <a:spcPct val="120000"/>
                </a:lnSpc>
              </a:pPr>
              <a:r>
                <a:rPr lang="en-US" altLang="en-US" sz="2400" b="1" dirty="0">
                  <a:solidFill>
                    <a:schemeClr val="tx1">
                      <a:lumMod val="75000"/>
                      <a:lumOff val="25000"/>
                    </a:schemeClr>
                  </a:solidFill>
                  <a:cs typeface="+mn-ea"/>
                  <a:sym typeface="+mn-lt"/>
                </a:rPr>
                <a:t>V</a:t>
              </a:r>
              <a:r>
                <a:rPr lang="en-US" altLang="en-US" sz="2400" b="1" dirty="0">
                  <a:solidFill>
                    <a:schemeClr val="tx1">
                      <a:lumMod val="75000"/>
                      <a:lumOff val="25000"/>
                    </a:schemeClr>
                  </a:solidFill>
                  <a:cs typeface="+mn-ea"/>
                  <a:sym typeface="+mn-lt"/>
                </a:rPr>
                <a:t>ũ</a:t>
              </a:r>
              <a:r>
                <a:rPr lang="en-US" altLang="en-US" sz="2400" b="1" dirty="0">
                  <a:solidFill>
                    <a:schemeClr val="tx1">
                      <a:lumMod val="75000"/>
                      <a:lumOff val="25000"/>
                    </a:schemeClr>
                  </a:solidFill>
                  <a:cs typeface="+mn-ea"/>
                  <a:sym typeface="+mn-lt"/>
                </a:rPr>
                <a:t> Hoàng Tấn			2180604416</a:t>
              </a:r>
              <a:endParaRPr lang="en-US" altLang="en-US" sz="2400" b="1" dirty="0">
                <a:solidFill>
                  <a:schemeClr val="tx1">
                    <a:lumMod val="75000"/>
                    <a:lumOff val="25000"/>
                  </a:schemeClr>
                </a:solidFill>
                <a:cs typeface="+mn-ea"/>
                <a:sym typeface="+mn-lt"/>
              </a:endParaRPr>
            </a:p>
            <a:p>
              <a:pPr>
                <a:lnSpc>
                  <a:spcPct val="120000"/>
                </a:lnSpc>
              </a:pPr>
              <a:r>
                <a:rPr lang="en-US" altLang="en-US" sz="2400" b="1" dirty="0">
                  <a:solidFill>
                    <a:schemeClr val="tx1">
                      <a:lumMod val="75000"/>
                      <a:lumOff val="25000"/>
                    </a:schemeClr>
                  </a:solidFill>
                  <a:cs typeface="+mn-ea"/>
                  <a:sym typeface="+mn-lt"/>
                </a:rPr>
                <a:t>Đ</a:t>
              </a:r>
              <a:r>
                <a:rPr lang="en-US" altLang="en-US" sz="2400" b="1" dirty="0">
                  <a:solidFill>
                    <a:schemeClr val="tx1">
                      <a:lumMod val="75000"/>
                      <a:lumOff val="25000"/>
                    </a:schemeClr>
                  </a:solidFill>
                  <a:cs typeface="+mn-ea"/>
                  <a:sym typeface="+mn-lt"/>
                </a:rPr>
                <a:t>inh Nho Bảo Nam	2180606788</a:t>
              </a:r>
              <a:endParaRPr lang="en-US" altLang="en-US" sz="2400" b="1" dirty="0">
                <a:solidFill>
                  <a:schemeClr val="tx1">
                    <a:lumMod val="75000"/>
                    <a:lumOff val="25000"/>
                  </a:schemeClr>
                </a:solidFill>
                <a:cs typeface="+mn-ea"/>
                <a:sym typeface="+mn-lt"/>
              </a:endParaRPr>
            </a:p>
            <a:p>
              <a:pPr>
                <a:lnSpc>
                  <a:spcPct val="120000"/>
                </a:lnSpc>
              </a:pPr>
              <a:r>
                <a:rPr lang="en-US" altLang="en-US" sz="2400" b="1" dirty="0">
                  <a:solidFill>
                    <a:schemeClr val="tx1">
                      <a:lumMod val="75000"/>
                      <a:lumOff val="25000"/>
                    </a:schemeClr>
                  </a:solidFill>
                  <a:cs typeface="+mn-ea"/>
                  <a:sym typeface="+mn-lt"/>
                </a:rPr>
                <a:t>Đ</a:t>
              </a:r>
              <a:r>
                <a:rPr lang="en-US" altLang="en-US" sz="2400" b="1" dirty="0">
                  <a:solidFill>
                    <a:schemeClr val="tx1">
                      <a:lumMod val="75000"/>
                      <a:lumOff val="25000"/>
                    </a:schemeClr>
                  </a:solidFill>
                  <a:cs typeface="+mn-ea"/>
                  <a:sym typeface="+mn-lt"/>
                </a:rPr>
                <a:t>oàn Lục Quốc Duy	2180603782</a:t>
              </a:r>
              <a:endParaRPr lang="en-US" altLang="en-US" sz="2400" b="1" dirty="0">
                <a:solidFill>
                  <a:schemeClr val="tx1">
                    <a:lumMod val="75000"/>
                    <a:lumOff val="25000"/>
                  </a:schemeClr>
                </a:solidFill>
                <a:cs typeface="+mn-ea"/>
                <a:sym typeface="+mn-lt"/>
              </a:endParaRPr>
            </a:p>
            <a:p>
              <a:pPr>
                <a:lnSpc>
                  <a:spcPct val="120000"/>
                </a:lnSpc>
              </a:pPr>
              <a:r>
                <a:rPr lang="en-US" altLang="en-US" sz="2400" b="1" dirty="0">
                  <a:solidFill>
                    <a:schemeClr val="tx1">
                      <a:lumMod val="75000"/>
                      <a:lumOff val="25000"/>
                    </a:schemeClr>
                  </a:solidFill>
                  <a:cs typeface="+mn-ea"/>
                  <a:sym typeface="+mn-lt"/>
                </a:rPr>
                <a:t>Cao Hiếu Đạt		       2180606537</a:t>
              </a:r>
              <a:endParaRPr lang="en-US" altLang="en-US" sz="2400" b="1" dirty="0">
                <a:solidFill>
                  <a:schemeClr val="tx1">
                    <a:lumMod val="75000"/>
                    <a:lumOff val="25000"/>
                  </a:schemeClr>
                </a:solidFill>
                <a:cs typeface="+mn-ea"/>
                <a:sym typeface="+mn-lt"/>
              </a:endParaRPr>
            </a:p>
            <a:p>
              <a:pPr>
                <a:lnSpc>
                  <a:spcPct val="120000"/>
                </a:lnSpc>
              </a:pPr>
              <a:r>
                <a:rPr lang="en-US" altLang="en-US" sz="2400" b="1" dirty="0">
                  <a:solidFill>
                    <a:schemeClr val="tx1">
                      <a:lumMod val="75000"/>
                      <a:lumOff val="25000"/>
                    </a:schemeClr>
                  </a:solidFill>
                  <a:cs typeface="+mn-ea"/>
                  <a:sym typeface="+mn-lt"/>
                </a:rPr>
                <a:t>Hồ Nhật Quang 		2180602822</a:t>
              </a:r>
              <a:endParaRPr lang="en-US" altLang="en-US" sz="2400" b="1" dirty="0">
                <a:solidFill>
                  <a:schemeClr val="tx1">
                    <a:lumMod val="75000"/>
                    <a:lumOff val="25000"/>
                  </a:schemeClr>
                </a:solidFill>
                <a:cs typeface="+mn-ea"/>
                <a:sym typeface="+mn-lt"/>
              </a:endParaRPr>
            </a:p>
            <a:p>
              <a:pPr>
                <a:lnSpc>
                  <a:spcPct val="120000"/>
                </a:lnSpc>
              </a:pPr>
              <a:endParaRPr lang="en-US" altLang="en-US" sz="2400" b="1" dirty="0">
                <a:solidFill>
                  <a:schemeClr val="tx1">
                    <a:lumMod val="75000"/>
                    <a:lumOff val="25000"/>
                  </a:schemeClr>
                </a:solidFill>
                <a:cs typeface="+mn-ea"/>
                <a:sym typeface="+mn-lt"/>
              </a:endParaRPr>
            </a:p>
          </p:txBody>
        </p:sp>
        <p:sp>
          <p:nvSpPr>
            <p:cNvPr id="11" name="文本框 20"/>
            <p:cNvSpPr txBox="1"/>
            <p:nvPr/>
          </p:nvSpPr>
          <p:spPr>
            <a:xfrm>
              <a:off x="8957075" y="1371482"/>
              <a:ext cx="3333991"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a:solidFill>
                    <a:schemeClr val="bg1">
                      <a:lumMod val="50000"/>
                    </a:schemeClr>
                  </a:solidFill>
                  <a:cs typeface="+mn-ea"/>
                  <a:sym typeface="+mn-lt"/>
                </a:rPr>
                <a:t>Sinh viên thực hiện</a:t>
              </a:r>
              <a:endParaRPr lang="vi-VN" altLang="zh-CN" sz="1400">
                <a:solidFill>
                  <a:schemeClr val="bg1">
                    <a:lumMod val="50000"/>
                  </a:schemeClr>
                </a:solidFill>
                <a:cs typeface="+mn-ea"/>
                <a:sym typeface="+mn-lt"/>
              </a:endParaRPr>
            </a:p>
            <a:p>
              <a:pPr>
                <a:lnSpc>
                  <a:spcPct val="114000"/>
                </a:lnSpc>
              </a:pPr>
              <a:endParaRPr lang="en-US" altLang="zh-CN" sz="1400" dirty="0">
                <a:solidFill>
                  <a:schemeClr val="bg1">
                    <a:lumMod val="50000"/>
                  </a:schemeClr>
                </a:solidFill>
                <a:cs typeface="+mn-ea"/>
                <a:sym typeface="+mn-lt"/>
              </a:endParaRPr>
            </a:p>
          </p:txBody>
        </p:sp>
      </p:grpSp>
      <p:grpSp>
        <p:nvGrpSpPr>
          <p:cNvPr id="14" name="Nhóm 13"/>
          <p:cNvGrpSpPr/>
          <p:nvPr/>
        </p:nvGrpSpPr>
        <p:grpSpPr>
          <a:xfrm>
            <a:off x="5860845" y="5436243"/>
            <a:ext cx="667657" cy="667657"/>
            <a:chOff x="7045882" y="4700164"/>
            <a:chExt cx="667657" cy="667657"/>
          </a:xfrm>
        </p:grpSpPr>
        <p:sp>
          <p:nvSpPr>
            <p:cNvPr id="35" name="椭圆 34"/>
            <p:cNvSpPr/>
            <p:nvPr/>
          </p:nvSpPr>
          <p:spPr>
            <a:xfrm>
              <a:off x="7045882" y="4700164"/>
              <a:ext cx="667657" cy="66765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13" name="Đồ họa 12" descr="School boy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5954" y="4700236"/>
              <a:ext cx="667512" cy="667512"/>
            </a:xfrm>
            <a:prstGeom prst="rect">
              <a:avLst/>
            </a:prstGeom>
          </p:spPr>
        </p:pic>
      </p:grpSp>
      <p:sp>
        <p:nvSpPr>
          <p:cNvPr id="40" name="任意多边形 12"/>
          <p:cNvSpPr>
            <a:spLocks noChangeAspect="1"/>
          </p:cNvSpPr>
          <p:nvPr>
            <p:custDataLst>
              <p:tags r:id="rId5"/>
            </p:custDataLst>
          </p:nvPr>
        </p:nvSpPr>
        <p:spPr>
          <a:xfrm>
            <a:off x="-786581" y="-245757"/>
            <a:ext cx="3568138" cy="5390691"/>
          </a:xfrm>
          <a:custGeom>
            <a:avLst/>
            <a:gdLst>
              <a:gd name="connsiteX0" fmla="*/ 4152952 w 4539361"/>
              <a:gd name="connsiteY0" fmla="*/ 0 h 6858000"/>
              <a:gd name="connsiteX1" fmla="*/ 4539361 w 4539361"/>
              <a:gd name="connsiteY1" fmla="*/ 0 h 6858000"/>
              <a:gd name="connsiteX2" fmla="*/ 2232038 w 4539361"/>
              <a:gd name="connsiteY2" fmla="*/ 2286000 h 6858000"/>
              <a:gd name="connsiteX3" fmla="*/ 4515543 w 4539361"/>
              <a:gd name="connsiteY3" fmla="*/ 4572000 h 6858000"/>
              <a:gd name="connsiteX4" fmla="*/ 4527452 w 4539361"/>
              <a:gd name="connsiteY4" fmla="*/ 4572000 h 6858000"/>
              <a:gd name="connsiteX5" fmla="*/ 2243947 w 4539361"/>
              <a:gd name="connsiteY5" fmla="*/ 6858000 h 6858000"/>
              <a:gd name="connsiteX6" fmla="*/ 1857538 w 4539361"/>
              <a:gd name="connsiteY6" fmla="*/ 6858000 h 6858000"/>
              <a:gd name="connsiteX7" fmla="*/ 4141043 w 4539361"/>
              <a:gd name="connsiteY7" fmla="*/ 4572000 h 6858000"/>
              <a:gd name="connsiteX8" fmla="*/ 4129134 w 4539361"/>
              <a:gd name="connsiteY8" fmla="*/ 4572000 h 6858000"/>
              <a:gd name="connsiteX9" fmla="*/ 1845629 w 4539361"/>
              <a:gd name="connsiteY9" fmla="*/ 2286000 h 6858000"/>
              <a:gd name="connsiteX10" fmla="*/ 3691544 w 4539361"/>
              <a:gd name="connsiteY10" fmla="*/ 0 h 6858000"/>
              <a:gd name="connsiteX11" fmla="*/ 4077953 w 4539361"/>
              <a:gd name="connsiteY11" fmla="*/ 0 h 6858000"/>
              <a:gd name="connsiteX12" fmla="*/ 1770630 w 4539361"/>
              <a:gd name="connsiteY12" fmla="*/ 2286000 h 6858000"/>
              <a:gd name="connsiteX13" fmla="*/ 4054135 w 4539361"/>
              <a:gd name="connsiteY13" fmla="*/ 4572000 h 6858000"/>
              <a:gd name="connsiteX14" fmla="*/ 4066044 w 4539361"/>
              <a:gd name="connsiteY14" fmla="*/ 4572000 h 6858000"/>
              <a:gd name="connsiteX15" fmla="*/ 1782539 w 4539361"/>
              <a:gd name="connsiteY15" fmla="*/ 6858000 h 6858000"/>
              <a:gd name="connsiteX16" fmla="*/ 1396130 w 4539361"/>
              <a:gd name="connsiteY16" fmla="*/ 6858000 h 6858000"/>
              <a:gd name="connsiteX17" fmla="*/ 3679635 w 4539361"/>
              <a:gd name="connsiteY17" fmla="*/ 4572000 h 6858000"/>
              <a:gd name="connsiteX18" fmla="*/ 3667726 w 4539361"/>
              <a:gd name="connsiteY18" fmla="*/ 4572000 h 6858000"/>
              <a:gd name="connsiteX19" fmla="*/ 1384221 w 4539361"/>
              <a:gd name="connsiteY19" fmla="*/ 2286000 h 6858000"/>
              <a:gd name="connsiteX20" fmla="*/ 3230137 w 4539361"/>
              <a:gd name="connsiteY20" fmla="*/ 0 h 6858000"/>
              <a:gd name="connsiteX21" fmla="*/ 3616546 w 4539361"/>
              <a:gd name="connsiteY21" fmla="*/ 0 h 6858000"/>
              <a:gd name="connsiteX22" fmla="*/ 1309223 w 4539361"/>
              <a:gd name="connsiteY22" fmla="*/ 2286000 h 6858000"/>
              <a:gd name="connsiteX23" fmla="*/ 3592728 w 4539361"/>
              <a:gd name="connsiteY23" fmla="*/ 4572000 h 6858000"/>
              <a:gd name="connsiteX24" fmla="*/ 3604637 w 4539361"/>
              <a:gd name="connsiteY24" fmla="*/ 4572000 h 6858000"/>
              <a:gd name="connsiteX25" fmla="*/ 1321132 w 4539361"/>
              <a:gd name="connsiteY25" fmla="*/ 6858000 h 6858000"/>
              <a:gd name="connsiteX26" fmla="*/ 934723 w 4539361"/>
              <a:gd name="connsiteY26" fmla="*/ 6858000 h 6858000"/>
              <a:gd name="connsiteX27" fmla="*/ 3218228 w 4539361"/>
              <a:gd name="connsiteY27" fmla="*/ 4572000 h 6858000"/>
              <a:gd name="connsiteX28" fmla="*/ 3206319 w 4539361"/>
              <a:gd name="connsiteY28" fmla="*/ 4572000 h 6858000"/>
              <a:gd name="connsiteX29" fmla="*/ 922814 w 4539361"/>
              <a:gd name="connsiteY29" fmla="*/ 2286000 h 6858000"/>
              <a:gd name="connsiteX30" fmla="*/ 2768730 w 4539361"/>
              <a:gd name="connsiteY30" fmla="*/ 0 h 6858000"/>
              <a:gd name="connsiteX31" fmla="*/ 3155139 w 4539361"/>
              <a:gd name="connsiteY31" fmla="*/ 0 h 6858000"/>
              <a:gd name="connsiteX32" fmla="*/ 847816 w 4539361"/>
              <a:gd name="connsiteY32" fmla="*/ 2286000 h 6858000"/>
              <a:gd name="connsiteX33" fmla="*/ 3131321 w 4539361"/>
              <a:gd name="connsiteY33" fmla="*/ 4572000 h 6858000"/>
              <a:gd name="connsiteX34" fmla="*/ 3143230 w 4539361"/>
              <a:gd name="connsiteY34" fmla="*/ 4572000 h 6858000"/>
              <a:gd name="connsiteX35" fmla="*/ 859725 w 4539361"/>
              <a:gd name="connsiteY35" fmla="*/ 6858000 h 6858000"/>
              <a:gd name="connsiteX36" fmla="*/ 473316 w 4539361"/>
              <a:gd name="connsiteY36" fmla="*/ 6858000 h 6858000"/>
              <a:gd name="connsiteX37" fmla="*/ 2756821 w 4539361"/>
              <a:gd name="connsiteY37" fmla="*/ 4572000 h 6858000"/>
              <a:gd name="connsiteX38" fmla="*/ 2744912 w 4539361"/>
              <a:gd name="connsiteY38" fmla="*/ 4572000 h 6858000"/>
              <a:gd name="connsiteX39" fmla="*/ 461407 w 4539361"/>
              <a:gd name="connsiteY39" fmla="*/ 2286000 h 6858000"/>
              <a:gd name="connsiteX40" fmla="*/ 2307323 w 4539361"/>
              <a:gd name="connsiteY40" fmla="*/ 0 h 6858000"/>
              <a:gd name="connsiteX41" fmla="*/ 2693732 w 4539361"/>
              <a:gd name="connsiteY41" fmla="*/ 0 h 6858000"/>
              <a:gd name="connsiteX42" fmla="*/ 386409 w 4539361"/>
              <a:gd name="connsiteY42" fmla="*/ 2286000 h 6858000"/>
              <a:gd name="connsiteX43" fmla="*/ 2669914 w 4539361"/>
              <a:gd name="connsiteY43" fmla="*/ 4572000 h 6858000"/>
              <a:gd name="connsiteX44" fmla="*/ 2681823 w 4539361"/>
              <a:gd name="connsiteY44" fmla="*/ 4572000 h 6858000"/>
              <a:gd name="connsiteX45" fmla="*/ 398318 w 4539361"/>
              <a:gd name="connsiteY45" fmla="*/ 6858000 h 6858000"/>
              <a:gd name="connsiteX46" fmla="*/ 11909 w 4539361"/>
              <a:gd name="connsiteY46" fmla="*/ 6858000 h 6858000"/>
              <a:gd name="connsiteX47" fmla="*/ 2295414 w 4539361"/>
              <a:gd name="connsiteY47" fmla="*/ 4572000 h 6858000"/>
              <a:gd name="connsiteX48" fmla="*/ 2283505 w 4539361"/>
              <a:gd name="connsiteY48" fmla="*/ 4572000 h 6858000"/>
              <a:gd name="connsiteX49" fmla="*/ 0 w 4539361"/>
              <a:gd name="connsiteY4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9361" h="6858000">
                <a:moveTo>
                  <a:pt x="4152952" y="0"/>
                </a:moveTo>
                <a:lnTo>
                  <a:pt x="4539361" y="0"/>
                </a:lnTo>
                <a:lnTo>
                  <a:pt x="2232038" y="2286000"/>
                </a:lnTo>
                <a:lnTo>
                  <a:pt x="4515543" y="4572000"/>
                </a:lnTo>
                <a:lnTo>
                  <a:pt x="4527452" y="4572000"/>
                </a:lnTo>
                <a:lnTo>
                  <a:pt x="2243947" y="6858000"/>
                </a:lnTo>
                <a:lnTo>
                  <a:pt x="1857538" y="6858000"/>
                </a:lnTo>
                <a:lnTo>
                  <a:pt x="4141043" y="4572000"/>
                </a:lnTo>
                <a:lnTo>
                  <a:pt x="4129134" y="4572000"/>
                </a:lnTo>
                <a:lnTo>
                  <a:pt x="1845629" y="2286000"/>
                </a:lnTo>
                <a:close/>
                <a:moveTo>
                  <a:pt x="3691544" y="0"/>
                </a:moveTo>
                <a:lnTo>
                  <a:pt x="4077953" y="0"/>
                </a:lnTo>
                <a:lnTo>
                  <a:pt x="1770630" y="2286000"/>
                </a:lnTo>
                <a:lnTo>
                  <a:pt x="4054135" y="4572000"/>
                </a:lnTo>
                <a:lnTo>
                  <a:pt x="4066044" y="4572000"/>
                </a:lnTo>
                <a:lnTo>
                  <a:pt x="1782539" y="6858000"/>
                </a:lnTo>
                <a:lnTo>
                  <a:pt x="1396130" y="6858000"/>
                </a:lnTo>
                <a:lnTo>
                  <a:pt x="3679635" y="4572000"/>
                </a:lnTo>
                <a:lnTo>
                  <a:pt x="3667726" y="4572000"/>
                </a:lnTo>
                <a:lnTo>
                  <a:pt x="1384221" y="2286000"/>
                </a:lnTo>
                <a:close/>
                <a:moveTo>
                  <a:pt x="3230137" y="0"/>
                </a:moveTo>
                <a:lnTo>
                  <a:pt x="3616546" y="0"/>
                </a:lnTo>
                <a:lnTo>
                  <a:pt x="1309223" y="2286000"/>
                </a:lnTo>
                <a:lnTo>
                  <a:pt x="3592728" y="4572000"/>
                </a:lnTo>
                <a:lnTo>
                  <a:pt x="3604637" y="4572000"/>
                </a:lnTo>
                <a:lnTo>
                  <a:pt x="1321132" y="6858000"/>
                </a:lnTo>
                <a:lnTo>
                  <a:pt x="934723" y="6858000"/>
                </a:lnTo>
                <a:lnTo>
                  <a:pt x="3218228" y="4572000"/>
                </a:lnTo>
                <a:lnTo>
                  <a:pt x="3206319" y="4572000"/>
                </a:lnTo>
                <a:lnTo>
                  <a:pt x="922814" y="2286000"/>
                </a:lnTo>
                <a:close/>
                <a:moveTo>
                  <a:pt x="2768730" y="0"/>
                </a:moveTo>
                <a:lnTo>
                  <a:pt x="3155139" y="0"/>
                </a:lnTo>
                <a:lnTo>
                  <a:pt x="847816" y="2286000"/>
                </a:lnTo>
                <a:lnTo>
                  <a:pt x="3131321" y="4572000"/>
                </a:lnTo>
                <a:lnTo>
                  <a:pt x="3143230" y="4572000"/>
                </a:lnTo>
                <a:lnTo>
                  <a:pt x="859725" y="6858000"/>
                </a:lnTo>
                <a:lnTo>
                  <a:pt x="473316" y="6858000"/>
                </a:lnTo>
                <a:lnTo>
                  <a:pt x="2756821" y="4572000"/>
                </a:lnTo>
                <a:lnTo>
                  <a:pt x="2744912" y="4572000"/>
                </a:lnTo>
                <a:lnTo>
                  <a:pt x="461407" y="2286000"/>
                </a:lnTo>
                <a:close/>
                <a:moveTo>
                  <a:pt x="2307323" y="0"/>
                </a:moveTo>
                <a:lnTo>
                  <a:pt x="2693732" y="0"/>
                </a:lnTo>
                <a:lnTo>
                  <a:pt x="386409" y="2286000"/>
                </a:lnTo>
                <a:lnTo>
                  <a:pt x="2669914" y="4572000"/>
                </a:lnTo>
                <a:lnTo>
                  <a:pt x="2681823" y="4572000"/>
                </a:lnTo>
                <a:lnTo>
                  <a:pt x="398318" y="6858000"/>
                </a:lnTo>
                <a:lnTo>
                  <a:pt x="11909" y="6858000"/>
                </a:lnTo>
                <a:lnTo>
                  <a:pt x="2295414" y="4572000"/>
                </a:lnTo>
                <a:lnTo>
                  <a:pt x="2283505" y="4572000"/>
                </a:lnTo>
                <a:lnTo>
                  <a:pt x="0" y="2286000"/>
                </a:lnTo>
                <a:close/>
              </a:path>
            </a:pathLst>
          </a:cu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Picture 1"/>
          <p:cNvPicPr/>
          <p:nvPr/>
        </p:nvPicPr>
        <p:blipFill>
          <a:blip r:embed="rId6"/>
          <a:stretch>
            <a:fillRect/>
          </a:stretch>
        </p:blipFill>
        <p:spPr>
          <a:xfrm>
            <a:off x="0" y="2026920"/>
            <a:ext cx="5636895" cy="443103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1+#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par>
                                <p:cTn id="31" presetID="22" presetClass="entr" presetSubtype="1"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554007" y="0"/>
            <a:ext cx="8030605"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806876" y="0"/>
            <a:ext cx="1650735" cy="1409700"/>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a:spLocks noChangeAspect="1"/>
          </p:cNvSpPr>
          <p:nvPr>
            <p:custDataLst>
              <p:tags r:id="rId1"/>
            </p:custDataLst>
          </p:nvPr>
        </p:nvSpPr>
        <p:spPr>
          <a:xfrm>
            <a:off x="7554572" y="0"/>
            <a:ext cx="4539361" cy="6858000"/>
          </a:xfrm>
          <a:custGeom>
            <a:avLst/>
            <a:gdLst>
              <a:gd name="connsiteX0" fmla="*/ 4152952 w 4539361"/>
              <a:gd name="connsiteY0" fmla="*/ 0 h 6858000"/>
              <a:gd name="connsiteX1" fmla="*/ 4539361 w 4539361"/>
              <a:gd name="connsiteY1" fmla="*/ 0 h 6858000"/>
              <a:gd name="connsiteX2" fmla="*/ 2232038 w 4539361"/>
              <a:gd name="connsiteY2" fmla="*/ 2286000 h 6858000"/>
              <a:gd name="connsiteX3" fmla="*/ 4515543 w 4539361"/>
              <a:gd name="connsiteY3" fmla="*/ 4572000 h 6858000"/>
              <a:gd name="connsiteX4" fmla="*/ 4527452 w 4539361"/>
              <a:gd name="connsiteY4" fmla="*/ 4572000 h 6858000"/>
              <a:gd name="connsiteX5" fmla="*/ 2243947 w 4539361"/>
              <a:gd name="connsiteY5" fmla="*/ 6858000 h 6858000"/>
              <a:gd name="connsiteX6" fmla="*/ 1857538 w 4539361"/>
              <a:gd name="connsiteY6" fmla="*/ 6858000 h 6858000"/>
              <a:gd name="connsiteX7" fmla="*/ 4141043 w 4539361"/>
              <a:gd name="connsiteY7" fmla="*/ 4572000 h 6858000"/>
              <a:gd name="connsiteX8" fmla="*/ 4129134 w 4539361"/>
              <a:gd name="connsiteY8" fmla="*/ 4572000 h 6858000"/>
              <a:gd name="connsiteX9" fmla="*/ 1845629 w 4539361"/>
              <a:gd name="connsiteY9" fmla="*/ 2286000 h 6858000"/>
              <a:gd name="connsiteX10" fmla="*/ 3691544 w 4539361"/>
              <a:gd name="connsiteY10" fmla="*/ 0 h 6858000"/>
              <a:gd name="connsiteX11" fmla="*/ 4077953 w 4539361"/>
              <a:gd name="connsiteY11" fmla="*/ 0 h 6858000"/>
              <a:gd name="connsiteX12" fmla="*/ 1770630 w 4539361"/>
              <a:gd name="connsiteY12" fmla="*/ 2286000 h 6858000"/>
              <a:gd name="connsiteX13" fmla="*/ 4054135 w 4539361"/>
              <a:gd name="connsiteY13" fmla="*/ 4572000 h 6858000"/>
              <a:gd name="connsiteX14" fmla="*/ 4066044 w 4539361"/>
              <a:gd name="connsiteY14" fmla="*/ 4572000 h 6858000"/>
              <a:gd name="connsiteX15" fmla="*/ 1782539 w 4539361"/>
              <a:gd name="connsiteY15" fmla="*/ 6858000 h 6858000"/>
              <a:gd name="connsiteX16" fmla="*/ 1396130 w 4539361"/>
              <a:gd name="connsiteY16" fmla="*/ 6858000 h 6858000"/>
              <a:gd name="connsiteX17" fmla="*/ 3679635 w 4539361"/>
              <a:gd name="connsiteY17" fmla="*/ 4572000 h 6858000"/>
              <a:gd name="connsiteX18" fmla="*/ 3667726 w 4539361"/>
              <a:gd name="connsiteY18" fmla="*/ 4572000 h 6858000"/>
              <a:gd name="connsiteX19" fmla="*/ 1384221 w 4539361"/>
              <a:gd name="connsiteY19" fmla="*/ 2286000 h 6858000"/>
              <a:gd name="connsiteX20" fmla="*/ 3230137 w 4539361"/>
              <a:gd name="connsiteY20" fmla="*/ 0 h 6858000"/>
              <a:gd name="connsiteX21" fmla="*/ 3616546 w 4539361"/>
              <a:gd name="connsiteY21" fmla="*/ 0 h 6858000"/>
              <a:gd name="connsiteX22" fmla="*/ 1309223 w 4539361"/>
              <a:gd name="connsiteY22" fmla="*/ 2286000 h 6858000"/>
              <a:gd name="connsiteX23" fmla="*/ 3592728 w 4539361"/>
              <a:gd name="connsiteY23" fmla="*/ 4572000 h 6858000"/>
              <a:gd name="connsiteX24" fmla="*/ 3604637 w 4539361"/>
              <a:gd name="connsiteY24" fmla="*/ 4572000 h 6858000"/>
              <a:gd name="connsiteX25" fmla="*/ 1321132 w 4539361"/>
              <a:gd name="connsiteY25" fmla="*/ 6858000 h 6858000"/>
              <a:gd name="connsiteX26" fmla="*/ 934723 w 4539361"/>
              <a:gd name="connsiteY26" fmla="*/ 6858000 h 6858000"/>
              <a:gd name="connsiteX27" fmla="*/ 3218228 w 4539361"/>
              <a:gd name="connsiteY27" fmla="*/ 4572000 h 6858000"/>
              <a:gd name="connsiteX28" fmla="*/ 3206319 w 4539361"/>
              <a:gd name="connsiteY28" fmla="*/ 4572000 h 6858000"/>
              <a:gd name="connsiteX29" fmla="*/ 922814 w 4539361"/>
              <a:gd name="connsiteY29" fmla="*/ 2286000 h 6858000"/>
              <a:gd name="connsiteX30" fmla="*/ 2768730 w 4539361"/>
              <a:gd name="connsiteY30" fmla="*/ 0 h 6858000"/>
              <a:gd name="connsiteX31" fmla="*/ 3155139 w 4539361"/>
              <a:gd name="connsiteY31" fmla="*/ 0 h 6858000"/>
              <a:gd name="connsiteX32" fmla="*/ 847816 w 4539361"/>
              <a:gd name="connsiteY32" fmla="*/ 2286000 h 6858000"/>
              <a:gd name="connsiteX33" fmla="*/ 3131321 w 4539361"/>
              <a:gd name="connsiteY33" fmla="*/ 4572000 h 6858000"/>
              <a:gd name="connsiteX34" fmla="*/ 3143230 w 4539361"/>
              <a:gd name="connsiteY34" fmla="*/ 4572000 h 6858000"/>
              <a:gd name="connsiteX35" fmla="*/ 859725 w 4539361"/>
              <a:gd name="connsiteY35" fmla="*/ 6858000 h 6858000"/>
              <a:gd name="connsiteX36" fmla="*/ 473316 w 4539361"/>
              <a:gd name="connsiteY36" fmla="*/ 6858000 h 6858000"/>
              <a:gd name="connsiteX37" fmla="*/ 2756821 w 4539361"/>
              <a:gd name="connsiteY37" fmla="*/ 4572000 h 6858000"/>
              <a:gd name="connsiteX38" fmla="*/ 2744912 w 4539361"/>
              <a:gd name="connsiteY38" fmla="*/ 4572000 h 6858000"/>
              <a:gd name="connsiteX39" fmla="*/ 461407 w 4539361"/>
              <a:gd name="connsiteY39" fmla="*/ 2286000 h 6858000"/>
              <a:gd name="connsiteX40" fmla="*/ 2307323 w 4539361"/>
              <a:gd name="connsiteY40" fmla="*/ 0 h 6858000"/>
              <a:gd name="connsiteX41" fmla="*/ 2693732 w 4539361"/>
              <a:gd name="connsiteY41" fmla="*/ 0 h 6858000"/>
              <a:gd name="connsiteX42" fmla="*/ 386409 w 4539361"/>
              <a:gd name="connsiteY42" fmla="*/ 2286000 h 6858000"/>
              <a:gd name="connsiteX43" fmla="*/ 2669914 w 4539361"/>
              <a:gd name="connsiteY43" fmla="*/ 4572000 h 6858000"/>
              <a:gd name="connsiteX44" fmla="*/ 2681823 w 4539361"/>
              <a:gd name="connsiteY44" fmla="*/ 4572000 h 6858000"/>
              <a:gd name="connsiteX45" fmla="*/ 398318 w 4539361"/>
              <a:gd name="connsiteY45" fmla="*/ 6858000 h 6858000"/>
              <a:gd name="connsiteX46" fmla="*/ 11909 w 4539361"/>
              <a:gd name="connsiteY46" fmla="*/ 6858000 h 6858000"/>
              <a:gd name="connsiteX47" fmla="*/ 2295414 w 4539361"/>
              <a:gd name="connsiteY47" fmla="*/ 4572000 h 6858000"/>
              <a:gd name="connsiteX48" fmla="*/ 2283505 w 4539361"/>
              <a:gd name="connsiteY48" fmla="*/ 4572000 h 6858000"/>
              <a:gd name="connsiteX49" fmla="*/ 0 w 4539361"/>
              <a:gd name="connsiteY4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9361" h="6858000">
                <a:moveTo>
                  <a:pt x="4152952" y="0"/>
                </a:moveTo>
                <a:lnTo>
                  <a:pt x="4539361" y="0"/>
                </a:lnTo>
                <a:lnTo>
                  <a:pt x="2232038" y="2286000"/>
                </a:lnTo>
                <a:lnTo>
                  <a:pt x="4515543" y="4572000"/>
                </a:lnTo>
                <a:lnTo>
                  <a:pt x="4527452" y="4572000"/>
                </a:lnTo>
                <a:lnTo>
                  <a:pt x="2243947" y="6858000"/>
                </a:lnTo>
                <a:lnTo>
                  <a:pt x="1857538" y="6858000"/>
                </a:lnTo>
                <a:lnTo>
                  <a:pt x="4141043" y="4572000"/>
                </a:lnTo>
                <a:lnTo>
                  <a:pt x="4129134" y="4572000"/>
                </a:lnTo>
                <a:lnTo>
                  <a:pt x="1845629" y="2286000"/>
                </a:lnTo>
                <a:close/>
                <a:moveTo>
                  <a:pt x="3691544" y="0"/>
                </a:moveTo>
                <a:lnTo>
                  <a:pt x="4077953" y="0"/>
                </a:lnTo>
                <a:lnTo>
                  <a:pt x="1770630" y="2286000"/>
                </a:lnTo>
                <a:lnTo>
                  <a:pt x="4054135" y="4572000"/>
                </a:lnTo>
                <a:lnTo>
                  <a:pt x="4066044" y="4572000"/>
                </a:lnTo>
                <a:lnTo>
                  <a:pt x="1782539" y="6858000"/>
                </a:lnTo>
                <a:lnTo>
                  <a:pt x="1396130" y="6858000"/>
                </a:lnTo>
                <a:lnTo>
                  <a:pt x="3679635" y="4572000"/>
                </a:lnTo>
                <a:lnTo>
                  <a:pt x="3667726" y="4572000"/>
                </a:lnTo>
                <a:lnTo>
                  <a:pt x="1384221" y="2286000"/>
                </a:lnTo>
                <a:close/>
                <a:moveTo>
                  <a:pt x="3230137" y="0"/>
                </a:moveTo>
                <a:lnTo>
                  <a:pt x="3616546" y="0"/>
                </a:lnTo>
                <a:lnTo>
                  <a:pt x="1309223" y="2286000"/>
                </a:lnTo>
                <a:lnTo>
                  <a:pt x="3592728" y="4572000"/>
                </a:lnTo>
                <a:lnTo>
                  <a:pt x="3604637" y="4572000"/>
                </a:lnTo>
                <a:lnTo>
                  <a:pt x="1321132" y="6858000"/>
                </a:lnTo>
                <a:lnTo>
                  <a:pt x="934723" y="6858000"/>
                </a:lnTo>
                <a:lnTo>
                  <a:pt x="3218228" y="4572000"/>
                </a:lnTo>
                <a:lnTo>
                  <a:pt x="3206319" y="4572000"/>
                </a:lnTo>
                <a:lnTo>
                  <a:pt x="922814" y="2286000"/>
                </a:lnTo>
                <a:close/>
                <a:moveTo>
                  <a:pt x="2768730" y="0"/>
                </a:moveTo>
                <a:lnTo>
                  <a:pt x="3155139" y="0"/>
                </a:lnTo>
                <a:lnTo>
                  <a:pt x="847816" y="2286000"/>
                </a:lnTo>
                <a:lnTo>
                  <a:pt x="3131321" y="4572000"/>
                </a:lnTo>
                <a:lnTo>
                  <a:pt x="3143230" y="4572000"/>
                </a:lnTo>
                <a:lnTo>
                  <a:pt x="859725" y="6858000"/>
                </a:lnTo>
                <a:lnTo>
                  <a:pt x="473316" y="6858000"/>
                </a:lnTo>
                <a:lnTo>
                  <a:pt x="2756821" y="4572000"/>
                </a:lnTo>
                <a:lnTo>
                  <a:pt x="2744912" y="4572000"/>
                </a:lnTo>
                <a:lnTo>
                  <a:pt x="461407" y="2286000"/>
                </a:lnTo>
                <a:close/>
                <a:moveTo>
                  <a:pt x="2307323" y="0"/>
                </a:moveTo>
                <a:lnTo>
                  <a:pt x="2693732" y="0"/>
                </a:lnTo>
                <a:lnTo>
                  <a:pt x="386409" y="2286000"/>
                </a:lnTo>
                <a:lnTo>
                  <a:pt x="2669914" y="4572000"/>
                </a:lnTo>
                <a:lnTo>
                  <a:pt x="2681823" y="4572000"/>
                </a:lnTo>
                <a:lnTo>
                  <a:pt x="398318" y="6858000"/>
                </a:lnTo>
                <a:lnTo>
                  <a:pt x="11909" y="6858000"/>
                </a:lnTo>
                <a:lnTo>
                  <a:pt x="2295414" y="4572000"/>
                </a:lnTo>
                <a:lnTo>
                  <a:pt x="2283505" y="4572000"/>
                </a:lnTo>
                <a:lnTo>
                  <a:pt x="0" y="2286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893763" y="451187"/>
            <a:ext cx="5814412" cy="1015663"/>
          </a:xfrm>
          <a:prstGeom prst="rect">
            <a:avLst/>
          </a:prstGeom>
          <a:noFill/>
        </p:spPr>
        <p:txBody>
          <a:bodyPr wrap="none" rtlCol="0">
            <a:spAutoFit/>
            <a:scene3d>
              <a:camera prst="orthographicFront"/>
              <a:lightRig rig="threePt" dir="t"/>
            </a:scene3d>
            <a:sp3d contourW="12700"/>
          </a:bodyPr>
          <a:lstStyle/>
          <a:p>
            <a:r>
              <a:rPr lang="en-US" altLang="zh-CN" sz="6000">
                <a:solidFill>
                  <a:schemeClr val="accent2"/>
                </a:solidFill>
                <a:cs typeface="+mn-ea"/>
                <a:sym typeface="+mn-lt"/>
              </a:rPr>
              <a:t>Nội dung báo cáo </a:t>
            </a:r>
            <a:endParaRPr lang="zh-CN" altLang="en-US" sz="6000" dirty="0">
              <a:solidFill>
                <a:schemeClr val="accent2"/>
              </a:solidFill>
              <a:cs typeface="+mn-ea"/>
              <a:sym typeface="+mn-lt"/>
            </a:endParaRPr>
          </a:p>
        </p:txBody>
      </p:sp>
      <p:sp>
        <p:nvSpPr>
          <p:cNvPr id="15" name="菱形 14"/>
          <p:cNvSpPr/>
          <p:nvPr/>
        </p:nvSpPr>
        <p:spPr>
          <a:xfrm>
            <a:off x="1554007" y="2032376"/>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1</a:t>
            </a:r>
            <a:endParaRPr lang="zh-CN" altLang="en-US" dirty="0">
              <a:cs typeface="+mn-ea"/>
              <a:sym typeface="+mn-lt"/>
            </a:endParaRPr>
          </a:p>
        </p:txBody>
      </p:sp>
      <p:sp>
        <p:nvSpPr>
          <p:cNvPr id="16" name="菱形 15"/>
          <p:cNvSpPr/>
          <p:nvPr/>
        </p:nvSpPr>
        <p:spPr>
          <a:xfrm>
            <a:off x="1554007" y="3079995"/>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2</a:t>
            </a:r>
            <a:endParaRPr lang="zh-CN" altLang="en-US" dirty="0">
              <a:cs typeface="+mn-ea"/>
              <a:sym typeface="+mn-lt"/>
            </a:endParaRPr>
          </a:p>
        </p:txBody>
      </p:sp>
      <p:sp>
        <p:nvSpPr>
          <p:cNvPr id="17" name="菱形 16"/>
          <p:cNvSpPr/>
          <p:nvPr/>
        </p:nvSpPr>
        <p:spPr>
          <a:xfrm>
            <a:off x="1554007" y="4127614"/>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3</a:t>
            </a:r>
            <a:endParaRPr lang="zh-CN" altLang="en-US" dirty="0">
              <a:cs typeface="+mn-ea"/>
              <a:sym typeface="+mn-lt"/>
            </a:endParaRPr>
          </a:p>
        </p:txBody>
      </p:sp>
      <p:sp>
        <p:nvSpPr>
          <p:cNvPr id="18" name="菱形 17"/>
          <p:cNvSpPr/>
          <p:nvPr/>
        </p:nvSpPr>
        <p:spPr>
          <a:xfrm>
            <a:off x="1554007" y="5175232"/>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4</a:t>
            </a:r>
            <a:endParaRPr lang="zh-CN" altLang="en-US" dirty="0">
              <a:cs typeface="+mn-ea"/>
              <a:sym typeface="+mn-lt"/>
            </a:endParaRPr>
          </a:p>
        </p:txBody>
      </p:sp>
      <p:sp>
        <p:nvSpPr>
          <p:cNvPr id="19" name="文本框 18"/>
          <p:cNvSpPr txBox="1"/>
          <p:nvPr/>
        </p:nvSpPr>
        <p:spPr>
          <a:xfrm>
            <a:off x="2440109" y="2120775"/>
            <a:ext cx="1649730" cy="521970"/>
          </a:xfrm>
          <a:prstGeom prst="rect">
            <a:avLst/>
          </a:prstGeom>
          <a:noFill/>
        </p:spPr>
        <p:txBody>
          <a:bodyPr wrap="none" rtlCol="0">
            <a:spAutoFit/>
            <a:scene3d>
              <a:camera prst="orthographicFront"/>
              <a:lightRig rig="threePt" dir="t"/>
            </a:scene3d>
            <a:sp3d contourW="12700"/>
          </a:bodyPr>
          <a:lstStyle/>
          <a:p>
            <a:r>
              <a:rPr lang="en-US" altLang="zh-CN" sz="2800" dirty="0">
                <a:solidFill>
                  <a:schemeClr val="accent2"/>
                </a:solidFill>
                <a:cs typeface="+mn-ea"/>
                <a:sym typeface="+mn-lt"/>
              </a:rPr>
              <a:t>MỤC TIÊU</a:t>
            </a:r>
            <a:endParaRPr lang="en-US" altLang="zh-CN" sz="2800" dirty="0">
              <a:solidFill>
                <a:schemeClr val="accent2"/>
              </a:solidFill>
              <a:cs typeface="+mn-ea"/>
              <a:sym typeface="+mn-lt"/>
            </a:endParaRPr>
          </a:p>
        </p:txBody>
      </p:sp>
      <p:sp>
        <p:nvSpPr>
          <p:cNvPr id="20" name="文本框 19"/>
          <p:cNvSpPr txBox="1"/>
          <p:nvPr/>
        </p:nvSpPr>
        <p:spPr>
          <a:xfrm>
            <a:off x="2440109" y="3167390"/>
            <a:ext cx="2733056" cy="523220"/>
          </a:xfrm>
          <a:prstGeom prst="rect">
            <a:avLst/>
          </a:prstGeom>
          <a:noFill/>
        </p:spPr>
        <p:txBody>
          <a:bodyPr wrap="none" rtlCol="0">
            <a:spAutoFit/>
            <a:scene3d>
              <a:camera prst="orthographicFront"/>
              <a:lightRig rig="threePt" dir="t"/>
            </a:scene3d>
            <a:sp3d contourW="12700"/>
          </a:bodyPr>
          <a:lstStyle/>
          <a:p>
            <a:r>
              <a:rPr lang="vi-VN" altLang="zh-CN" sz="2800">
                <a:solidFill>
                  <a:schemeClr val="accent2"/>
                </a:solidFill>
                <a:cs typeface="+mn-ea"/>
                <a:sym typeface="+mn-lt"/>
              </a:rPr>
              <a:t>CƠ SỞ LÝ THUYẾT</a:t>
            </a:r>
            <a:endParaRPr lang="zh-CN" altLang="en-US" sz="2800" dirty="0">
              <a:solidFill>
                <a:schemeClr val="accent2"/>
              </a:solidFill>
              <a:cs typeface="+mn-ea"/>
              <a:sym typeface="+mn-lt"/>
            </a:endParaRPr>
          </a:p>
        </p:txBody>
      </p:sp>
      <p:sp>
        <p:nvSpPr>
          <p:cNvPr id="21" name="文本框 20"/>
          <p:cNvSpPr txBox="1"/>
          <p:nvPr/>
        </p:nvSpPr>
        <p:spPr>
          <a:xfrm>
            <a:off x="2440109" y="4216013"/>
            <a:ext cx="3090545" cy="521970"/>
          </a:xfrm>
          <a:prstGeom prst="rect">
            <a:avLst/>
          </a:prstGeom>
          <a:noFill/>
        </p:spPr>
        <p:txBody>
          <a:bodyPr wrap="none" rtlCol="0">
            <a:spAutoFit/>
            <a:scene3d>
              <a:camera prst="orthographicFront"/>
              <a:lightRig rig="threePt" dir="t"/>
            </a:scene3d>
            <a:sp3d contourW="12700"/>
          </a:bodyPr>
          <a:lstStyle/>
          <a:p>
            <a:r>
              <a:rPr lang="en-US" altLang="zh-CN" sz="2800">
                <a:solidFill>
                  <a:schemeClr val="accent2"/>
                </a:solidFill>
                <a:cs typeface="+mn-ea"/>
                <a:sym typeface="+mn-lt"/>
              </a:rPr>
              <a:t>KẾT QUẢ ĐẠT ĐƯỢC</a:t>
            </a:r>
            <a:endParaRPr lang="zh-CN" altLang="en-US" sz="2800" dirty="0">
              <a:solidFill>
                <a:schemeClr val="accent2"/>
              </a:solidFill>
              <a:cs typeface="+mn-ea"/>
              <a:sym typeface="+mn-lt"/>
            </a:endParaRPr>
          </a:p>
        </p:txBody>
      </p:sp>
      <p:sp>
        <p:nvSpPr>
          <p:cNvPr id="22" name="文本框 21"/>
          <p:cNvSpPr txBox="1"/>
          <p:nvPr/>
        </p:nvSpPr>
        <p:spPr>
          <a:xfrm>
            <a:off x="2440109" y="5263631"/>
            <a:ext cx="1624163" cy="523220"/>
          </a:xfrm>
          <a:prstGeom prst="rect">
            <a:avLst/>
          </a:prstGeom>
          <a:noFill/>
        </p:spPr>
        <p:txBody>
          <a:bodyPr wrap="none" rtlCol="0">
            <a:spAutoFit/>
            <a:scene3d>
              <a:camera prst="orthographicFront"/>
              <a:lightRig rig="threePt" dir="t"/>
            </a:scene3d>
            <a:sp3d contourW="12700"/>
          </a:bodyPr>
          <a:lstStyle/>
          <a:p>
            <a:r>
              <a:rPr lang="en-US" altLang="zh-CN" sz="2800">
                <a:solidFill>
                  <a:schemeClr val="accent2"/>
                </a:solidFill>
                <a:cs typeface="+mn-ea"/>
                <a:sym typeface="+mn-lt"/>
              </a:rPr>
              <a:t>KẾT LUẬN</a:t>
            </a:r>
            <a:endParaRPr lang="zh-CN" altLang="en-US" sz="2800" dirty="0">
              <a:solidFill>
                <a:schemeClr val="accent2"/>
              </a:solidFill>
              <a:cs typeface="+mn-ea"/>
              <a:sym typeface="+mn-lt"/>
            </a:endParaRPr>
          </a:p>
        </p:txBody>
      </p:sp>
      <p:pic>
        <p:nvPicPr>
          <p:cNvPr id="2" name="Picture 1"/>
          <p:cNvPicPr/>
          <p:nvPr/>
        </p:nvPicPr>
        <p:blipFill>
          <a:blip r:embed="rId2"/>
          <a:stretch>
            <a:fillRect/>
          </a:stretch>
        </p:blipFill>
        <p:spPr>
          <a:xfrm>
            <a:off x="6350000" y="1254125"/>
            <a:ext cx="4757420" cy="401002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1250"/>
                                        <p:tgtEl>
                                          <p:spTgt spid="1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250"/>
                                        <p:tgtEl>
                                          <p:spTgt spid="1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250"/>
                                        <p:tgtEl>
                                          <p:spTgt spid="2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1250"/>
                                        <p:tgtEl>
                                          <p:spTgt spid="2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bldLvl="0" animBg="1"/>
      <p:bldP spid="14" grpId="0"/>
      <p:bldP spid="15" grpId="0" animBg="1"/>
      <p:bldP spid="16" grpId="0" animBg="1"/>
      <p:bldP spid="17" grpId="0" animBg="1"/>
      <p:bldP spid="18" grpId="0" animBg="1"/>
      <p:bldP spid="19" grpId="0"/>
      <p:bldP spid="20"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a:spLocks noChangeAspect="1"/>
          </p:cNvSpPr>
          <p:nvPr>
            <p:custDataLst>
              <p:tags r:id="rId1"/>
            </p:custDataLst>
          </p:nvPr>
        </p:nvSpPr>
        <p:spPr>
          <a:xfrm>
            <a:off x="1113640" y="2022070"/>
            <a:ext cx="9516259" cy="2742952"/>
          </a:xfrm>
          <a:prstGeom prst="parallelogram">
            <a:avLst>
              <a:gd name="adj" fmla="val 100151"/>
            </a:avLst>
          </a:prstGeom>
          <a:blipFill dpi="0" rotWithShape="0">
            <a:blip r:embed="rId2">
              <a:extLst>
                <a:ext uri="{28A0092B-C50C-407E-A947-70E740481C1C}">
                  <a14:useLocalDpi xmlns:a14="http://schemas.microsoft.com/office/drawing/2010/main" val="0"/>
                </a:ext>
              </a:extLst>
            </a:blip>
            <a:srcRect/>
            <a:stretch>
              <a:fillRect t="-61670" b="-616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047567"/>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584354"/>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675624"/>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153787"/>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306716"/>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3887381"/>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平行四边形 2"/>
          <p:cNvSpPr>
            <a:spLocks noChangeAspect="1"/>
          </p:cNvSpPr>
          <p:nvPr/>
        </p:nvSpPr>
        <p:spPr>
          <a:xfrm>
            <a:off x="1082279" y="2031113"/>
            <a:ext cx="9516259" cy="2742952"/>
          </a:xfrm>
          <a:prstGeom prst="parallelogram">
            <a:avLst>
              <a:gd name="adj" fmla="val 10015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4294510" y="2931881"/>
            <a:ext cx="3053080" cy="922020"/>
          </a:xfrm>
          <a:prstGeom prst="rect">
            <a:avLst/>
          </a:prstGeom>
          <a:noFill/>
        </p:spPr>
        <p:txBody>
          <a:bodyPr wrap="none" rtlCol="0">
            <a:spAutoFit/>
            <a:scene3d>
              <a:camera prst="orthographicFront"/>
              <a:lightRig rig="threePt" dir="t"/>
            </a:scene3d>
            <a:sp3d contourW="12700"/>
          </a:bodyPr>
          <a:lstStyle/>
          <a:p>
            <a:r>
              <a:rPr lang="en-US" altLang="zh-CN" sz="5400" b="1" dirty="0">
                <a:solidFill>
                  <a:schemeClr val="bg1"/>
                </a:solidFill>
                <a:cs typeface="+mn-ea"/>
                <a:sym typeface="+mn-lt"/>
              </a:rPr>
              <a:t>MỤC TIÊU</a:t>
            </a:r>
            <a:endParaRPr lang="en-US" altLang="zh-CN" sz="5400" b="1" dirty="0">
              <a:solidFill>
                <a:schemeClr val="bg1"/>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2" grpId="0" bldLvl="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780129" y="-1089825"/>
            <a:ext cx="18589082" cy="9199756"/>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a:spLocks noChangeAspect="1"/>
          </p:cNvSpPr>
          <p:nvPr>
            <p:custDataLst>
              <p:tags r:id="rId1"/>
            </p:custDataLst>
          </p:nvPr>
        </p:nvSpPr>
        <p:spPr>
          <a:xfrm>
            <a:off x="7435030" y="1354119"/>
            <a:ext cx="4417045" cy="2260503"/>
          </a:xfrm>
          <a:prstGeom prst="parallelogram">
            <a:avLst>
              <a:gd name="adj" fmla="val 10015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a:spLocks noChangeAspect="1"/>
          </p:cNvSpPr>
          <p:nvPr/>
        </p:nvSpPr>
        <p:spPr>
          <a:xfrm>
            <a:off x="344790" y="1558212"/>
            <a:ext cx="4710293" cy="2410578"/>
          </a:xfrm>
          <a:prstGeom prst="parallelogram">
            <a:avLst>
              <a:gd name="adj" fmla="val 10015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a:spLocks noChangeAspect="1"/>
          </p:cNvSpPr>
          <p:nvPr/>
        </p:nvSpPr>
        <p:spPr>
          <a:xfrm>
            <a:off x="6096000" y="528608"/>
            <a:ext cx="2925265" cy="1497058"/>
          </a:xfrm>
          <a:prstGeom prst="parallelogram">
            <a:avLst>
              <a:gd name="adj" fmla="val 10015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447716" y="4219116"/>
            <a:ext cx="1961655" cy="164465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a:off x="2763437" y="3201735"/>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flipH="1">
            <a:off x="7658296" y="1411853"/>
            <a:ext cx="1711678" cy="170909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951585" y="4966454"/>
            <a:ext cx="2501951"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bg1">
                  <a:lumMod val="95000"/>
                </a:schemeClr>
              </a:solidFill>
              <a:cs typeface="+mn-ea"/>
              <a:sym typeface="+mn-lt"/>
            </a:endParaRPr>
          </a:p>
        </p:txBody>
      </p:sp>
      <p:sp>
        <p:nvSpPr>
          <p:cNvPr id="2" name="文本框 17"/>
          <p:cNvSpPr txBox="1"/>
          <p:nvPr/>
        </p:nvSpPr>
        <p:spPr>
          <a:xfrm>
            <a:off x="447583" y="384777"/>
            <a:ext cx="3053080" cy="922020"/>
          </a:xfrm>
          <a:prstGeom prst="rect">
            <a:avLst/>
          </a:prstGeom>
          <a:noFill/>
        </p:spPr>
        <p:txBody>
          <a:bodyPr wrap="none" rtlCol="0">
            <a:spAutoFit/>
            <a:scene3d>
              <a:camera prst="orthographicFront"/>
              <a:lightRig rig="threePt" dir="t"/>
            </a:scene3d>
            <a:sp3d contourW="12700"/>
          </a:bodyPr>
          <a:lstStyle/>
          <a:p>
            <a:r>
              <a:rPr lang="en-US" altLang="zh-CN" sz="5400" b="1" dirty="0">
                <a:solidFill>
                  <a:sysClr val="windowText" lastClr="000000"/>
                </a:solidFill>
                <a:cs typeface="+mn-ea"/>
                <a:sym typeface="+mn-lt"/>
              </a:rPr>
              <a:t>MỤC TIÊU</a:t>
            </a:r>
            <a:endParaRPr lang="en-US" altLang="zh-CN" sz="5400" b="1" dirty="0">
              <a:solidFill>
                <a:sysClr val="windowText" lastClr="000000"/>
              </a:solidFill>
              <a:cs typeface="+mn-ea"/>
              <a:sym typeface="+mn-lt"/>
            </a:endParaRPr>
          </a:p>
        </p:txBody>
      </p:sp>
      <p:sp>
        <p:nvSpPr>
          <p:cNvPr id="11" name="Hộp Văn bản 10"/>
          <p:cNvSpPr txBox="1"/>
          <p:nvPr/>
        </p:nvSpPr>
        <p:spPr>
          <a:xfrm>
            <a:off x="1906270" y="3864610"/>
            <a:ext cx="9627870" cy="3909695"/>
          </a:xfrm>
          <a:prstGeom prst="rect">
            <a:avLst/>
          </a:prstGeom>
          <a:noFill/>
        </p:spPr>
        <p:txBody>
          <a:bodyPr wrap="square" rtlCol="0">
            <a:noAutofit/>
          </a:bodyPr>
          <a:lstStyle/>
          <a:p>
            <a:pPr algn="just"/>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ề tài xây dựng website bán sách trực tuyến với các chức n</a:t>
            </a:r>
            <a:r>
              <a:rPr lang="" altLang="en-US" sz="2800" dirty="0" err="1">
                <a:solidFill>
                  <a:srgbClr val="FFFF00"/>
                </a:solidFill>
                <a:latin typeface="Times New Roman" panose="02020603050405020304" pitchFamily="18" charset="0"/>
                <a:cs typeface="Times New Roman" panose="02020603050405020304" pitchFamily="18" charset="0"/>
                <a:sym typeface="+mn-ea"/>
              </a:rPr>
              <a:t>ă</a:t>
            </a:r>
            <a:r>
              <a:rPr lang="en-US" altLang="en-US" sz="2800" dirty="0" err="1">
                <a:solidFill>
                  <a:srgbClr val="FFFF00"/>
                </a:solidFill>
                <a:latin typeface="Times New Roman" panose="02020603050405020304" pitchFamily="18" charset="0"/>
                <a:cs typeface="Times New Roman" panose="02020603050405020304" pitchFamily="18" charset="0"/>
                <a:sym typeface="+mn-ea"/>
              </a:rPr>
              <a:t>ng tìm kiếm,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ặt mua và thanh toán sử dụng Figma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ể thiết kế giao diện và Jira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ể quản l</a:t>
            </a:r>
            <a:r>
              <a:rPr lang="" altLang="en-US" sz="2800" dirty="0" err="1">
                <a:solidFill>
                  <a:srgbClr val="FFFF00"/>
                </a:solidFill>
                <a:latin typeface="Times New Roman" panose="02020603050405020304" pitchFamily="18" charset="0"/>
                <a:cs typeface="Times New Roman" panose="02020603050405020304" pitchFamily="18" charset="0"/>
                <a:sym typeface="+mn-ea"/>
              </a:rPr>
              <a:t>ý</a:t>
            </a:r>
            <a:r>
              <a:rPr lang="en-US" altLang="en-US" sz="2800" dirty="0" err="1">
                <a:solidFill>
                  <a:srgbClr val="FFFF00"/>
                </a:solidFill>
                <a:latin typeface="Times New Roman" panose="02020603050405020304" pitchFamily="18" charset="0"/>
                <a:cs typeface="Times New Roman" panose="02020603050405020304" pitchFamily="18" charset="0"/>
                <a:sym typeface="+mn-ea"/>
              </a:rPr>
              <a:t> tiến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ộ công việc. Việc kiểm thử giúp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ảm bảo website hoạt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ộng ổn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ịnh và </a:t>
            </a:r>
            <a:r>
              <a:rPr lang="" altLang="en-US" sz="2800" dirty="0" err="1">
                <a:solidFill>
                  <a:srgbClr val="FFFF00"/>
                </a:solidFill>
                <a:latin typeface="Times New Roman" panose="02020603050405020304" pitchFamily="18" charset="0"/>
                <a:cs typeface="Times New Roman" panose="02020603050405020304" pitchFamily="18" charset="0"/>
                <a:sym typeface="+mn-ea"/>
              </a:rPr>
              <a:t>đ</a:t>
            </a:r>
            <a:r>
              <a:rPr lang="en-US" altLang="en-US" sz="2800" dirty="0" err="1">
                <a:solidFill>
                  <a:srgbClr val="FFFF00"/>
                </a:solidFill>
                <a:latin typeface="Times New Roman" panose="02020603050405020304" pitchFamily="18" charset="0"/>
                <a:cs typeface="Times New Roman" panose="02020603050405020304" pitchFamily="18" charset="0"/>
                <a:sym typeface="+mn-ea"/>
              </a:rPr>
              <a:t>áp ứng yêu cầu ng</a:t>
            </a:r>
            <a:r>
              <a:rPr lang="" altLang="en-US" sz="2800" dirty="0" err="1">
                <a:solidFill>
                  <a:srgbClr val="FFFF00"/>
                </a:solidFill>
                <a:latin typeface="Times New Roman" panose="02020603050405020304" pitchFamily="18" charset="0"/>
                <a:cs typeface="Times New Roman" panose="02020603050405020304" pitchFamily="18" charset="0"/>
                <a:sym typeface="+mn-ea"/>
              </a:rPr>
              <a:t>ư</a:t>
            </a:r>
            <a:r>
              <a:rPr lang="en-US" altLang="en-US" sz="2800" dirty="0" err="1">
                <a:solidFill>
                  <a:srgbClr val="FFFF00"/>
                </a:solidFill>
                <a:latin typeface="Times New Roman" panose="02020603050405020304" pitchFamily="18" charset="0"/>
                <a:cs typeface="Times New Roman" panose="02020603050405020304" pitchFamily="18" charset="0"/>
                <a:sym typeface="+mn-ea"/>
              </a:rPr>
              <a:t>ời dùng.</a:t>
            </a:r>
            <a:endParaRPr lang="en-US" altLang="en-US" sz="2800" dirty="0" err="1">
              <a:solidFill>
                <a:srgbClr val="00B0F0"/>
              </a:solidFill>
              <a:latin typeface="Times New Roman" panose="02020603050405020304" pitchFamily="18" charset="0"/>
              <a:cs typeface="Times New Roman" panose="02020603050405020304" pitchFamily="18" charset="0"/>
              <a:sym typeface="+mn-ea"/>
            </a:endParaRPr>
          </a:p>
          <a:p>
            <a:pPr algn="just"/>
            <a:endParaRPr lang="en-US" altLang="en-US" sz="2800" dirty="0" err="1">
              <a:solidFill>
                <a:srgbClr val="00B0F0"/>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7" grpId="0" bldLvl="0" animBg="1"/>
      <p:bldP spid="8" grpId="0" animBg="1"/>
      <p:bldP spid="9" grpId="0" animBg="1"/>
      <p:bldP spid="2"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9565" y="887095"/>
            <a:ext cx="11532870" cy="4880610"/>
          </a:xfrm>
          <a:prstGeom prst="rect">
            <a:avLst/>
          </a:prstGeom>
          <a:noFill/>
        </p:spPr>
        <p:txBody>
          <a:bodyPr wrap="square" rtlCol="0">
            <a:noAutofit/>
          </a:bodyPr>
          <a:p>
            <a:pPr algn="ctr"/>
            <a:r>
              <a:rPr lang="en-US" altLang="en-US" sz="4400">
                <a:solidFill>
                  <a:srgbClr val="FF0000"/>
                </a:solidFill>
                <a:latin typeface="Times New Roman" panose="02020603050405020304" pitchFamily="18" charset="0"/>
                <a:cs typeface="Times New Roman" panose="02020603050405020304" pitchFamily="18" charset="0"/>
              </a:rPr>
              <a:t>CH</a:t>
            </a:r>
            <a:r>
              <a:rPr lang="" altLang="en-US" sz="4400">
                <a:solidFill>
                  <a:srgbClr val="FF0000"/>
                </a:solidFill>
                <a:latin typeface="Times New Roman" panose="02020603050405020304" pitchFamily="18" charset="0"/>
                <a:cs typeface="Times New Roman" panose="02020603050405020304" pitchFamily="18" charset="0"/>
              </a:rPr>
              <a:t>ƯƠ</a:t>
            </a:r>
            <a:r>
              <a:rPr lang="en-US" altLang="en-US" sz="4400">
                <a:solidFill>
                  <a:srgbClr val="FF0000"/>
                </a:solidFill>
                <a:latin typeface="Times New Roman" panose="02020603050405020304" pitchFamily="18" charset="0"/>
                <a:cs typeface="Times New Roman" panose="02020603050405020304" pitchFamily="18" charset="0"/>
              </a:rPr>
              <a:t>NG 2: CÔNG CỤ THIẾT KẾ UX/UI - FIGMA</a:t>
            </a:r>
            <a:r>
              <a:rPr lang="en-US" altLang="en-US" sz="4400">
                <a:latin typeface="Times New Roman" panose="02020603050405020304" pitchFamily="18" charset="0"/>
                <a:cs typeface="Times New Roman" panose="02020603050405020304" pitchFamily="18" charset="0"/>
              </a:rPr>
              <a:t>	</a:t>
            </a:r>
            <a:endParaRPr lang="en-US" altLang="en-US" sz="4400">
              <a:latin typeface="Times New Roman" panose="02020603050405020304" pitchFamily="18" charset="0"/>
              <a:cs typeface="Times New Roman" panose="02020603050405020304" pitchFamily="18" charset="0"/>
            </a:endParaRPr>
          </a:p>
          <a:p>
            <a:pPr algn="ctr"/>
            <a:endParaRPr lang="en-US" altLang="en-US" sz="4400">
              <a:latin typeface="Times New Roman" panose="02020603050405020304" pitchFamily="18" charset="0"/>
              <a:cs typeface="Times New Roman" panose="02020603050405020304" pitchFamily="18" charset="0"/>
            </a:endParaRPr>
          </a:p>
          <a:p>
            <a:pPr algn="ctr"/>
            <a:endParaRPr lang="en-US" altLang="en-US" sz="4400">
              <a:latin typeface="Times New Roman" panose="02020603050405020304" pitchFamily="18" charset="0"/>
              <a:cs typeface="Times New Roman" panose="02020603050405020304" pitchFamily="18" charset="0"/>
            </a:endParaRPr>
          </a:p>
          <a:p>
            <a:r>
              <a:rPr lang="en-US" altLang="en-US" sz="4400">
                <a:latin typeface="Times New Roman" panose="02020603050405020304" pitchFamily="18" charset="0"/>
                <a:cs typeface="Times New Roman" panose="02020603050405020304" pitchFamily="18" charset="0"/>
              </a:rPr>
              <a:t>- Thiết kế giao diện ng</a:t>
            </a:r>
            <a:r>
              <a:rPr lang="" altLang="en-US" sz="4400">
                <a:latin typeface="Times New Roman" panose="02020603050405020304" pitchFamily="18" charset="0"/>
                <a:cs typeface="Times New Roman" panose="02020603050405020304" pitchFamily="18" charset="0"/>
              </a:rPr>
              <a:t>ư</a:t>
            </a:r>
            <a:r>
              <a:rPr lang="en-US" altLang="en-US" sz="4400">
                <a:latin typeface="Times New Roman" panose="02020603050405020304" pitchFamily="18" charset="0"/>
                <a:cs typeface="Times New Roman" panose="02020603050405020304" pitchFamily="18" charset="0"/>
              </a:rPr>
              <a:t>ời dùng chính	</a:t>
            </a:r>
            <a:endParaRPr lang="en-US" altLang="en-US" sz="4400">
              <a:latin typeface="Times New Roman" panose="02020603050405020304" pitchFamily="18" charset="0"/>
              <a:cs typeface="Times New Roman" panose="02020603050405020304" pitchFamily="18" charset="0"/>
            </a:endParaRPr>
          </a:p>
          <a:p>
            <a:r>
              <a:rPr lang="en-US" altLang="en-US" sz="4400">
                <a:latin typeface="Times New Roman" panose="02020603050405020304" pitchFamily="18" charset="0"/>
                <a:cs typeface="Times New Roman" panose="02020603050405020304" pitchFamily="18" charset="0"/>
              </a:rPr>
              <a:t>- Thiết kế giao diện quản trị	</a:t>
            </a:r>
            <a:endParaRPr lang="en-US" altLang="en-US" sz="4400">
              <a:latin typeface="Times New Roman" panose="02020603050405020304" pitchFamily="18" charset="0"/>
              <a:cs typeface="Times New Roman" panose="02020603050405020304" pitchFamily="18" charset="0"/>
            </a:endParaRPr>
          </a:p>
          <a:p>
            <a:r>
              <a:rPr lang="en-US" altLang="en-US" sz="4400">
                <a:latin typeface="Times New Roman" panose="02020603050405020304" pitchFamily="18" charset="0"/>
                <a:cs typeface="Times New Roman" panose="02020603050405020304" pitchFamily="18" charset="0"/>
              </a:rPr>
              <a:t>- Thiết kế giao diện bổ sung</a:t>
            </a:r>
            <a:r>
              <a:rPr lang="en-US" altLang="en-US"/>
              <a:t>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91485" y="474980"/>
            <a:ext cx="4000500" cy="368300"/>
          </a:xfrm>
          <a:prstGeom prst="rect">
            <a:avLst/>
          </a:prstGeom>
          <a:noFill/>
        </p:spPr>
        <p:txBody>
          <a:bodyPr wrap="square" rtlCol="0">
            <a:spAutoFit/>
          </a:bodyPr>
          <a:p>
            <a:r>
              <a:rPr lang="en-US"/>
              <a:t>DEMO</a:t>
            </a:r>
            <a:endParaRPr lang="en-US"/>
          </a:p>
        </p:txBody>
      </p:sp>
      <p:pic>
        <p:nvPicPr>
          <p:cNvPr id="6" name="Picture 5"/>
          <p:cNvPicPr>
            <a:picLocks noChangeAspect="1"/>
          </p:cNvPicPr>
          <p:nvPr/>
        </p:nvPicPr>
        <p:blipFill>
          <a:blip r:embed="rId1"/>
          <a:stretch>
            <a:fillRect/>
          </a:stretch>
        </p:blipFill>
        <p:spPr>
          <a:xfrm>
            <a:off x="255905" y="962025"/>
            <a:ext cx="3609975" cy="4933950"/>
          </a:xfrm>
          <a:prstGeom prst="rect">
            <a:avLst/>
          </a:prstGeom>
        </p:spPr>
      </p:pic>
      <p:pic>
        <p:nvPicPr>
          <p:cNvPr id="7" name="Picture 6"/>
          <p:cNvPicPr>
            <a:picLocks noChangeAspect="1"/>
          </p:cNvPicPr>
          <p:nvPr/>
        </p:nvPicPr>
        <p:blipFill>
          <a:blip r:embed="rId2"/>
          <a:stretch>
            <a:fillRect/>
          </a:stretch>
        </p:blipFill>
        <p:spPr>
          <a:xfrm>
            <a:off x="4657090" y="254635"/>
            <a:ext cx="3448685" cy="3417570"/>
          </a:xfrm>
          <a:prstGeom prst="rect">
            <a:avLst/>
          </a:prstGeom>
        </p:spPr>
      </p:pic>
      <p:pic>
        <p:nvPicPr>
          <p:cNvPr id="8" name="Picture 7"/>
          <p:cNvPicPr>
            <a:picLocks noChangeAspect="1"/>
          </p:cNvPicPr>
          <p:nvPr/>
        </p:nvPicPr>
        <p:blipFill>
          <a:blip r:embed="rId3"/>
          <a:stretch>
            <a:fillRect/>
          </a:stretch>
        </p:blipFill>
        <p:spPr>
          <a:xfrm>
            <a:off x="8759825" y="254635"/>
            <a:ext cx="3023870" cy="3465830"/>
          </a:xfrm>
          <a:prstGeom prst="rect">
            <a:avLst/>
          </a:prstGeom>
        </p:spPr>
      </p:pic>
      <p:pic>
        <p:nvPicPr>
          <p:cNvPr id="9" name="Picture 8"/>
          <p:cNvPicPr>
            <a:picLocks noChangeAspect="1"/>
          </p:cNvPicPr>
          <p:nvPr/>
        </p:nvPicPr>
        <p:blipFill>
          <a:blip r:embed="rId4"/>
          <a:stretch>
            <a:fillRect/>
          </a:stretch>
        </p:blipFill>
        <p:spPr>
          <a:xfrm>
            <a:off x="4580890" y="3799840"/>
            <a:ext cx="5305425" cy="3058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6705" y="405765"/>
            <a:ext cx="11513185" cy="6238875"/>
          </a:xfrm>
          <a:prstGeom prst="rect">
            <a:avLst/>
          </a:prstGeom>
          <a:noFill/>
        </p:spPr>
        <p:txBody>
          <a:bodyPr wrap="square" rtlCol="0">
            <a:noAutofit/>
          </a:bodyPr>
          <a:p>
            <a:pPr algn="ctr"/>
            <a:r>
              <a:rPr lang="en-US" altLang="en-US" sz="4800">
                <a:solidFill>
                  <a:srgbClr val="FF0000"/>
                </a:solidFill>
              </a:rPr>
              <a:t>CH</a:t>
            </a:r>
            <a:r>
              <a:rPr lang="" altLang="en-US" sz="4800">
                <a:solidFill>
                  <a:srgbClr val="FF0000"/>
                </a:solidFill>
              </a:rPr>
              <a:t>ƯƠ</a:t>
            </a:r>
            <a:r>
              <a:rPr lang="en-US" altLang="en-US" sz="4800">
                <a:solidFill>
                  <a:srgbClr val="FF0000"/>
                </a:solidFill>
              </a:rPr>
              <a:t>NG 3: CÔNG CỤ QUẢN L</a:t>
            </a:r>
            <a:r>
              <a:rPr lang="" altLang="en-US" sz="4800">
                <a:solidFill>
                  <a:srgbClr val="FF0000"/>
                </a:solidFill>
              </a:rPr>
              <a:t>Ý</a:t>
            </a:r>
            <a:r>
              <a:rPr lang="en-US" altLang="en-US" sz="4800">
                <a:solidFill>
                  <a:srgbClr val="FF0000"/>
                </a:solidFill>
              </a:rPr>
              <a:t> M</a:t>
            </a:r>
            <a:r>
              <a:rPr lang="" altLang="en-US" sz="4800">
                <a:solidFill>
                  <a:srgbClr val="FF0000"/>
                </a:solidFill>
              </a:rPr>
              <a:t>Ã</a:t>
            </a:r>
            <a:r>
              <a:rPr lang="en-US" altLang="en-US" sz="4800">
                <a:solidFill>
                  <a:srgbClr val="FF0000"/>
                </a:solidFill>
              </a:rPr>
              <a:t> NGUỒN - GITHUB	</a:t>
            </a:r>
            <a:endParaRPr lang="en-US" altLang="en-US" sz="4800">
              <a:solidFill>
                <a:srgbClr val="FF0000"/>
              </a:solidFill>
            </a:endParaRPr>
          </a:p>
          <a:p>
            <a:pPr algn="ctr"/>
            <a:endParaRPr lang="en-US" altLang="en-US" sz="4800">
              <a:solidFill>
                <a:srgbClr val="FF0000"/>
              </a:solidFill>
            </a:endParaRPr>
          </a:p>
          <a:p>
            <a:pPr algn="ctr"/>
            <a:endParaRPr lang="en-US" altLang="en-US" sz="2800">
              <a:solidFill>
                <a:srgbClr val="FF0000"/>
              </a:solidFill>
            </a:endParaRPr>
          </a:p>
          <a:p>
            <a:r>
              <a:rPr lang="en-US" altLang="en-US" sz="2800">
                <a:solidFill>
                  <a:srgbClr val="FF0000"/>
                </a:solidFill>
              </a:rPr>
              <a:t>- Giới thiệu	</a:t>
            </a:r>
            <a:endParaRPr lang="en-US" altLang="en-US" sz="2800">
              <a:solidFill>
                <a:srgbClr val="FF0000"/>
              </a:solidFill>
            </a:endParaRPr>
          </a:p>
          <a:p>
            <a:r>
              <a:rPr lang="en-US" altLang="en-US" sz="2800">
                <a:solidFill>
                  <a:schemeClr val="tx1"/>
                </a:solidFill>
              </a:rPr>
              <a:t>GitHub là nền tảng l</a:t>
            </a:r>
            <a:r>
              <a:rPr lang="" altLang="en-US" sz="2800">
                <a:solidFill>
                  <a:schemeClr val="tx1"/>
                </a:solidFill>
              </a:rPr>
              <a:t>ư</a:t>
            </a:r>
            <a:r>
              <a:rPr lang="en-US" altLang="en-US" sz="2800">
                <a:solidFill>
                  <a:schemeClr val="tx1"/>
                </a:solidFill>
              </a:rPr>
              <a:t>u trữ và quản l</a:t>
            </a:r>
            <a:r>
              <a:rPr lang="" altLang="en-US" sz="2800">
                <a:solidFill>
                  <a:schemeClr val="tx1"/>
                </a:solidFill>
              </a:rPr>
              <a:t>ý</a:t>
            </a:r>
            <a:r>
              <a:rPr lang="en-US" altLang="en-US" sz="2800">
                <a:solidFill>
                  <a:schemeClr val="tx1"/>
                </a:solidFill>
              </a:rPr>
              <a:t> mã nguồn, hỗ trợ làm việc nhóm và theo d</a:t>
            </a:r>
            <a:r>
              <a:rPr lang="" altLang="en-US" sz="2800">
                <a:solidFill>
                  <a:schemeClr val="tx1"/>
                </a:solidFill>
              </a:rPr>
              <a:t>õ</a:t>
            </a:r>
            <a:r>
              <a:rPr lang="en-US" altLang="en-US" sz="2800">
                <a:solidFill>
                  <a:schemeClr val="tx1"/>
                </a:solidFill>
              </a:rPr>
              <a:t>i thay </a:t>
            </a:r>
            <a:r>
              <a:rPr lang="" altLang="en-US" sz="2800">
                <a:solidFill>
                  <a:schemeClr val="tx1"/>
                </a:solidFill>
              </a:rPr>
              <a:t>đ</a:t>
            </a:r>
            <a:r>
              <a:rPr lang="en-US" altLang="en-US" sz="2800">
                <a:solidFill>
                  <a:schemeClr val="tx1"/>
                </a:solidFill>
              </a:rPr>
              <a:t>ổi dự án hiệu quả.</a:t>
            </a:r>
            <a:endParaRPr lang="en-US" altLang="en-US" sz="2800">
              <a:solidFill>
                <a:schemeClr val="tx1"/>
              </a:solidFill>
            </a:endParaRPr>
          </a:p>
          <a:p>
            <a:r>
              <a:rPr lang="en-US" altLang="en-US" sz="2800">
                <a:solidFill>
                  <a:srgbClr val="FF0000"/>
                </a:solidFill>
              </a:rPr>
              <a:t>- Triển khai Github</a:t>
            </a:r>
            <a:endParaRPr lang="en-US" altLang="en-US" sz="2800">
              <a:solidFill>
                <a:srgbClr val="FF0000"/>
              </a:solidFill>
            </a:endParaRPr>
          </a:p>
          <a:p>
            <a:r>
              <a:rPr lang="en-US" altLang="en-US" sz="2800">
                <a:solidFill>
                  <a:schemeClr val="tx1"/>
                </a:solidFill>
              </a:rPr>
              <a:t>Tr</a:t>
            </a:r>
            <a:r>
              <a:rPr lang="" altLang="en-US" sz="2800">
                <a:solidFill>
                  <a:schemeClr val="tx1"/>
                </a:solidFill>
              </a:rPr>
              <a:t>ư</a:t>
            </a:r>
            <a:r>
              <a:rPr lang="en-US" altLang="en-US" sz="2800">
                <a:solidFill>
                  <a:schemeClr val="tx1"/>
                </a:solidFill>
              </a:rPr>
              <a:t>ờng hợp 1: Dự án cá nhân</a:t>
            </a:r>
            <a:endParaRPr lang="en-US" altLang="en-US" sz="2800">
              <a:solidFill>
                <a:srgbClr val="FF0000"/>
              </a:solidFill>
            </a:endParaRPr>
          </a:p>
          <a:p>
            <a:r>
              <a:rPr lang="en-US" altLang="en-US" sz="2800">
                <a:solidFill>
                  <a:schemeClr val="tx1"/>
                </a:solidFill>
              </a:rPr>
              <a:t>Tr</a:t>
            </a:r>
            <a:r>
              <a:rPr lang="" altLang="en-US" sz="2800">
                <a:solidFill>
                  <a:schemeClr val="tx1"/>
                </a:solidFill>
              </a:rPr>
              <a:t>ư</a:t>
            </a:r>
            <a:r>
              <a:rPr lang="en-US" altLang="en-US" sz="2800">
                <a:solidFill>
                  <a:schemeClr val="tx1"/>
                </a:solidFill>
              </a:rPr>
              <a:t>ờng hợp 2: Dự án thuộc về công ty (tổ chức hoặc cá nhân khác)</a:t>
            </a:r>
            <a:r>
              <a:rPr lang="en-US" altLang="en-US" sz="2800">
                <a:solidFill>
                  <a:schemeClr val="tx1"/>
                </a:solidFill>
              </a:rPr>
              <a:t>	</a:t>
            </a:r>
            <a:endParaRPr lang="en-US" altLang="en-US" sz="28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5570" y="108585"/>
            <a:ext cx="11513185" cy="6238875"/>
          </a:xfrm>
          <a:prstGeom prst="rect">
            <a:avLst/>
          </a:prstGeom>
          <a:noFill/>
        </p:spPr>
        <p:txBody>
          <a:bodyPr wrap="square" rtlCol="0">
            <a:noAutofit/>
          </a:bodyPr>
          <a:p>
            <a:pPr algn="ctr"/>
            <a:r>
              <a:rPr lang="en-US" altLang="en-US" sz="5400">
                <a:solidFill>
                  <a:srgbClr val="FF0000"/>
                </a:solidFill>
              </a:rPr>
              <a:t>Triển khai Github</a:t>
            </a:r>
            <a:endParaRPr lang="en-US" altLang="en-US" sz="5400">
              <a:solidFill>
                <a:srgbClr val="FF0000"/>
              </a:solidFill>
            </a:endParaRPr>
          </a:p>
          <a:p>
            <a:r>
              <a:rPr lang="en-US" altLang="en-US" sz="5400">
                <a:solidFill>
                  <a:schemeClr val="tx1"/>
                </a:solidFill>
              </a:rPr>
              <a:t>Trường hợp 1: Dự án cá nhân</a:t>
            </a:r>
            <a:endParaRPr lang="en-US" altLang="en-US" sz="5400">
              <a:solidFill>
                <a:schemeClr val="tx1"/>
              </a:solidFill>
            </a:endParaRPr>
          </a:p>
          <a:p>
            <a:endParaRPr lang="en-US" altLang="en-US" sz="5400">
              <a:solidFill>
                <a:schemeClr val="tx1"/>
              </a:solidFill>
            </a:endParaRPr>
          </a:p>
          <a:p>
            <a:r>
              <a:rPr lang="en-US" altLang="en-US" sz="5400">
                <a:solidFill>
                  <a:schemeClr val="tx1"/>
                </a:solidFill>
              </a:rPr>
              <a:t>-B</a:t>
            </a:r>
            <a:r>
              <a:rPr lang="" altLang="en-US" sz="5400">
                <a:solidFill>
                  <a:schemeClr val="tx1"/>
                </a:solidFill>
              </a:rPr>
              <a:t>ư</a:t>
            </a:r>
            <a:r>
              <a:rPr lang="en-US" altLang="en-US" sz="5400">
                <a:solidFill>
                  <a:schemeClr val="tx1"/>
                </a:solidFill>
              </a:rPr>
              <a:t>ớc 1: Khởi tạo dự án</a:t>
            </a:r>
            <a:endParaRPr lang="en-US" altLang="en-US" sz="5400">
              <a:solidFill>
                <a:schemeClr val="tx1"/>
              </a:solidFill>
            </a:endParaRPr>
          </a:p>
          <a:p>
            <a:r>
              <a:rPr lang="en-US" altLang="en-US" sz="5400">
                <a:solidFill>
                  <a:schemeClr val="tx1"/>
                </a:solidFill>
              </a:rPr>
              <a:t>-B</a:t>
            </a:r>
            <a:r>
              <a:rPr lang="" altLang="en-US" sz="5400">
                <a:solidFill>
                  <a:schemeClr val="tx1"/>
                </a:solidFill>
              </a:rPr>
              <a:t>ư</a:t>
            </a:r>
            <a:r>
              <a:rPr lang="en-US" altLang="en-US" sz="5400">
                <a:solidFill>
                  <a:schemeClr val="tx1"/>
                </a:solidFill>
              </a:rPr>
              <a:t>ớc 2: Checkout new brand</a:t>
            </a:r>
            <a:endParaRPr lang="en-US" altLang="en-US" sz="5400">
              <a:solidFill>
                <a:schemeClr val="tx1"/>
              </a:solidFill>
            </a:endParaRPr>
          </a:p>
          <a:p>
            <a:r>
              <a:rPr lang="en-US" altLang="en-US" sz="5400">
                <a:solidFill>
                  <a:schemeClr val="tx1"/>
                </a:solidFill>
              </a:rPr>
              <a:t>-B</a:t>
            </a:r>
            <a:r>
              <a:rPr lang="" altLang="en-US" sz="5400">
                <a:solidFill>
                  <a:schemeClr val="tx1"/>
                </a:solidFill>
              </a:rPr>
              <a:t>ư</a:t>
            </a:r>
            <a:r>
              <a:rPr lang="en-US" altLang="en-US" sz="5400">
                <a:solidFill>
                  <a:schemeClr val="tx1"/>
                </a:solidFill>
              </a:rPr>
              <a:t>ớc 3: Change and commint code</a:t>
            </a:r>
            <a:endParaRPr lang="en-US" altLang="en-US" sz="5400">
              <a:solidFill>
                <a:schemeClr val="tx1"/>
              </a:solidFill>
            </a:endParaRPr>
          </a:p>
          <a:p>
            <a:r>
              <a:rPr lang="en-US" altLang="en-US" sz="5400">
                <a:solidFill>
                  <a:schemeClr val="tx1"/>
                </a:solidFill>
              </a:rPr>
              <a:t>-B</a:t>
            </a:r>
            <a:r>
              <a:rPr lang="" altLang="en-US" sz="5400">
                <a:solidFill>
                  <a:schemeClr val="tx1"/>
                </a:solidFill>
              </a:rPr>
              <a:t>ư</a:t>
            </a:r>
            <a:r>
              <a:rPr lang="en-US" altLang="en-US" sz="5400">
                <a:solidFill>
                  <a:schemeClr val="tx1"/>
                </a:solidFill>
              </a:rPr>
              <a:t>ớc 4: Push code lên Github</a:t>
            </a:r>
            <a:endParaRPr lang="en-US" altLang="en-US" sz="5400">
              <a:solidFill>
                <a:schemeClr val="tx1"/>
              </a:solidFill>
            </a:endParaRPr>
          </a:p>
          <a:p>
            <a:endParaRPr lang="en-US" altLang="en-US" sz="5400">
              <a:solidFill>
                <a:schemeClr val="tx1"/>
              </a:solidFill>
            </a:endParaRPr>
          </a:p>
        </p:txBody>
      </p:sp>
    </p:spTree>
  </p:cSld>
  <p:clrMapOvr>
    <a:masterClrMapping/>
  </p:clrMapOvr>
</p:sld>
</file>

<file path=ppt/tags/tag1.xml><?xml version="1.0" encoding="utf-8"?>
<p:tagLst xmlns:p="http://schemas.openxmlformats.org/presentationml/2006/main">
  <p:tag name="FILL" val="a1"/>
</p:tagLst>
</file>

<file path=ppt/tags/tag2.xml><?xml version="1.0" encoding="utf-8"?>
<p:tagLst xmlns:p="http://schemas.openxmlformats.org/presentationml/2006/main">
  <p:tag name="FILL" val="a1"/>
</p:tagLst>
</file>

<file path=ppt/tags/tag3.xml><?xml version="1.0" encoding="utf-8"?>
<p:tagLst xmlns:p="http://schemas.openxmlformats.org/presentationml/2006/main">
  <p:tag name="FILL" val="a1"/>
</p:tagLst>
</file>

<file path=ppt/tags/tag4.xml><?xml version="1.0" encoding="utf-8"?>
<p:tagLst xmlns:p="http://schemas.openxmlformats.org/presentationml/2006/main">
  <p:tag name="FILL" val="a1"/>
</p:tagLst>
</file>

<file path=ppt/tags/tag5.xml><?xml version="1.0" encoding="utf-8"?>
<p:tagLst xmlns:p="http://schemas.openxmlformats.org/presentationml/2006/main">
  <p:tag name="FILL" val="a1"/>
</p:tagLst>
</file>

<file path=ppt/tags/tag6.xml><?xml version="1.0" encoding="utf-8"?>
<p:tagLst xmlns:p="http://schemas.openxmlformats.org/presentationml/2006/main">
  <p:tag name="FILL" val="a1"/>
</p:tagLst>
</file>

<file path=ppt/tags/tag7.xml><?xml version="1.0" encoding="utf-8"?>
<p:tagLst xmlns:p="http://schemas.openxmlformats.org/presentationml/2006/main">
  <p:tag name="FILL" val="a1"/>
</p:tagLst>
</file>

<file path=ppt/tags/tag8.xml><?xml version="1.0" encoding="utf-8"?>
<p:tagLst xmlns:p="http://schemas.openxmlformats.org/presentationml/2006/main">
  <p:tag name="FILL" val="a1"/>
</p:tagLst>
</file>

<file path=ppt/tags/tag9.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352">
      <a:dk1>
        <a:srgbClr val="000000"/>
      </a:dk1>
      <a:lt1>
        <a:srgbClr val="FFFFFF"/>
      </a:lt1>
      <a:dk2>
        <a:srgbClr val="778495"/>
      </a:dk2>
      <a:lt2>
        <a:srgbClr val="F0F0F0"/>
      </a:lt2>
      <a:accent1>
        <a:srgbClr val="F45137"/>
      </a:accent1>
      <a:accent2>
        <a:srgbClr val="2C2E32"/>
      </a:accent2>
      <a:accent3>
        <a:srgbClr val="F45137"/>
      </a:accent3>
      <a:accent4>
        <a:srgbClr val="2C2E32"/>
      </a:accent4>
      <a:accent5>
        <a:srgbClr val="F45137"/>
      </a:accent5>
      <a:accent6>
        <a:srgbClr val="2C2E32"/>
      </a:accent6>
      <a:hlink>
        <a:srgbClr val="F45137"/>
      </a:hlink>
      <a:folHlink>
        <a:srgbClr val="BFBFBF"/>
      </a:folHlink>
    </a:clrScheme>
    <a:fontScheme name="hvt3c3qu">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0</TotalTime>
  <Words>4555</Words>
  <Application>WPS Slides</Application>
  <PresentationFormat>Custom</PresentationFormat>
  <Paragraphs>179</Paragraphs>
  <Slides>19</Slides>
  <Notes>24</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19</vt:i4>
      </vt:variant>
    </vt:vector>
  </HeadingPairs>
  <TitlesOfParts>
    <vt:vector size="33" baseType="lpstr">
      <vt:lpstr>Arial</vt:lpstr>
      <vt:lpstr>SimSun</vt:lpstr>
      <vt:lpstr>Wingdings</vt:lpstr>
      <vt:lpstr>Microsoft YaHei</vt:lpstr>
      <vt:lpstr>Times New Roman</vt:lpstr>
      <vt:lpstr>Calibri</vt:lpstr>
      <vt:lpstr>Arial Unicode MS</vt:lpstr>
      <vt:lpstr>等线</vt:lpstr>
      <vt:lpstr>Times New Roman</vt:lpstr>
      <vt:lpstr>包图主题2</vt:lpstr>
      <vt:lpstr>1_Art_mountaineering</vt:lpstr>
      <vt:lpstr>Blue Waves</vt:lpstr>
      <vt:lpstr>Communications and Dialogues</vt:lpstr>
      <vt:lpstr>1_Communications and Dialogues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9Slide.vn</Company>
  <LinksUpToDate>false</LinksUpToDate>
  <SharedDoc>false</SharedDoc>
  <HyperlinksChanged>false</HyperlinksChanged>
  <AppVersion>14.0000</AppVersion>
  <Manager>9Slide.vn</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NguyenTienLoi</dc:creator>
  <dc:description>9Slide.vn</dc:description>
  <dc:subject>9Slide.vn</dc:subject>
  <cp:category>9Slide.vn</cp:category>
  <cp:lastModifiedBy>Nam Bảo</cp:lastModifiedBy>
  <cp:revision>96</cp:revision>
  <dcterms:created xsi:type="dcterms:W3CDTF">2017-08-18T03:02:00Z</dcterms:created>
  <dcterms:modified xsi:type="dcterms:W3CDTF">2025-04-10T03:45:05Z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1033-12.2.0.20782</vt:lpwstr>
  </property>
  <property fmtid="{D5CDD505-2E9C-101B-9397-08002B2CF9AE}" pid="3" name="ICV">
    <vt:lpwstr>7CE4C17B8DEA4D26945AB9EC3D8CE394_13</vt:lpwstr>
  </property>
</Properties>
</file>